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charts/chart1.xml" ContentType="application/vnd.openxmlformats-officedocument.drawingml.chart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93"/>
  </p:notesMasterIdLst>
  <p:sldIdLst>
    <p:sldId id="467" r:id="rId2"/>
    <p:sldId id="405" r:id="rId3"/>
    <p:sldId id="259" r:id="rId4"/>
    <p:sldId id="260" r:id="rId5"/>
    <p:sldId id="283" r:id="rId6"/>
    <p:sldId id="285" r:id="rId7"/>
    <p:sldId id="406" r:id="rId8"/>
    <p:sldId id="435" r:id="rId9"/>
    <p:sldId id="427" r:id="rId10"/>
    <p:sldId id="428" r:id="rId11"/>
    <p:sldId id="409" r:id="rId12"/>
    <p:sldId id="436" r:id="rId13"/>
    <p:sldId id="410" r:id="rId14"/>
    <p:sldId id="484" r:id="rId15"/>
    <p:sldId id="341" r:id="rId16"/>
    <p:sldId id="438" r:id="rId17"/>
    <p:sldId id="411" r:id="rId18"/>
    <p:sldId id="429" r:id="rId19"/>
    <p:sldId id="275" r:id="rId20"/>
    <p:sldId id="268" r:id="rId21"/>
    <p:sldId id="415" r:id="rId22"/>
    <p:sldId id="280" r:id="rId23"/>
    <p:sldId id="276" r:id="rId24"/>
    <p:sldId id="286" r:id="rId25"/>
    <p:sldId id="266" r:id="rId26"/>
    <p:sldId id="305" r:id="rId27"/>
    <p:sldId id="412" r:id="rId28"/>
    <p:sldId id="267" r:id="rId29"/>
    <p:sldId id="413" r:id="rId30"/>
    <p:sldId id="414" r:id="rId31"/>
    <p:sldId id="287" r:id="rId32"/>
    <p:sldId id="365" r:id="rId33"/>
    <p:sldId id="404" r:id="rId34"/>
    <p:sldId id="460" r:id="rId35"/>
    <p:sldId id="437" r:id="rId36"/>
    <p:sldId id="432" r:id="rId37"/>
    <p:sldId id="292" r:id="rId38"/>
    <p:sldId id="440" r:id="rId39"/>
    <p:sldId id="442" r:id="rId40"/>
    <p:sldId id="441" r:id="rId41"/>
    <p:sldId id="461" r:id="rId42"/>
    <p:sldId id="462" r:id="rId43"/>
    <p:sldId id="483" r:id="rId44"/>
    <p:sldId id="480" r:id="rId45"/>
    <p:sldId id="485" r:id="rId46"/>
    <p:sldId id="445" r:id="rId47"/>
    <p:sldId id="294" r:id="rId48"/>
    <p:sldId id="486" r:id="rId49"/>
    <p:sldId id="481" r:id="rId50"/>
    <p:sldId id="357" r:id="rId51"/>
    <p:sldId id="326" r:id="rId52"/>
    <p:sldId id="444" r:id="rId53"/>
    <p:sldId id="479" r:id="rId54"/>
    <p:sldId id="327" r:id="rId55"/>
    <p:sldId id="446" r:id="rId56"/>
    <p:sldId id="419" r:id="rId57"/>
    <p:sldId id="450" r:id="rId58"/>
    <p:sldId id="452" r:id="rId59"/>
    <p:sldId id="312" r:id="rId60"/>
    <p:sldId id="451" r:id="rId61"/>
    <p:sldId id="423" r:id="rId62"/>
    <p:sldId id="456" r:id="rId63"/>
    <p:sldId id="299" r:id="rId64"/>
    <p:sldId id="302" r:id="rId65"/>
    <p:sldId id="482" r:id="rId66"/>
    <p:sldId id="454" r:id="rId67"/>
    <p:sldId id="353" r:id="rId68"/>
    <p:sldId id="455" r:id="rId69"/>
    <p:sldId id="457" r:id="rId70"/>
    <p:sldId id="426" r:id="rId71"/>
    <p:sldId id="315" r:id="rId72"/>
    <p:sldId id="367" r:id="rId73"/>
    <p:sldId id="262" r:id="rId74"/>
    <p:sldId id="366" r:id="rId75"/>
    <p:sldId id="425" r:id="rId76"/>
    <p:sldId id="470" r:id="rId77"/>
    <p:sldId id="424" r:id="rId78"/>
    <p:sldId id="449" r:id="rId79"/>
    <p:sldId id="475" r:id="rId80"/>
    <p:sldId id="487" r:id="rId81"/>
    <p:sldId id="465" r:id="rId82"/>
    <p:sldId id="488" r:id="rId83"/>
    <p:sldId id="464" r:id="rId84"/>
    <p:sldId id="458" r:id="rId85"/>
    <p:sldId id="478" r:id="rId86"/>
    <p:sldId id="459" r:id="rId87"/>
    <p:sldId id="474" r:id="rId88"/>
    <p:sldId id="477" r:id="rId89"/>
    <p:sldId id="463" r:id="rId90"/>
    <p:sldId id="358" r:id="rId91"/>
    <p:sldId id="430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FFF00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11" autoAdjust="0"/>
    <p:restoredTop sz="94639" autoAdjust="0"/>
  </p:normalViewPr>
  <p:slideViewPr>
    <p:cSldViewPr showGuides="1">
      <p:cViewPr>
        <p:scale>
          <a:sx n="75" d="100"/>
          <a:sy n="75" d="100"/>
        </p:scale>
        <p:origin x="-55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7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F: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 sz="2000" baseline="0">
                <a:solidFill>
                  <a:srgbClr val="000000"/>
                </a:solidFill>
              </a:defRPr>
            </a:pPr>
            <a:r>
              <a:rPr lang="en-GB" sz="2000" baseline="0">
                <a:solidFill>
                  <a:srgbClr val="000000"/>
                </a:solidFill>
              </a:rPr>
              <a:t>Pulli Ringed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West Cheshire</c:v>
                </c:pt>
              </c:strCache>
            </c:strRef>
          </c:tx>
          <c:spPr>
            <a:ln>
              <a:solidFill>
                <a:srgbClr val="0000CC"/>
              </a:solidFill>
            </a:ln>
          </c:spPr>
          <c:marker>
            <c:spPr>
              <a:ln>
                <a:solidFill>
                  <a:srgbClr val="0000CC"/>
                </a:solidFill>
              </a:ln>
            </c:spPr>
          </c:marker>
          <c:cat>
            <c:numRef>
              <c:f>Sheet1!$B$2:$M$2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Sheet1!$B$3:$M$3</c:f>
              <c:numCache>
                <c:formatCode>General</c:formatCode>
                <c:ptCount val="12"/>
                <c:pt idx="0">
                  <c:v>74</c:v>
                </c:pt>
                <c:pt idx="1">
                  <c:v>130</c:v>
                </c:pt>
                <c:pt idx="2">
                  <c:v>14</c:v>
                </c:pt>
                <c:pt idx="3">
                  <c:v>165</c:v>
                </c:pt>
                <c:pt idx="4">
                  <c:v>61</c:v>
                </c:pt>
                <c:pt idx="5">
                  <c:v>127</c:v>
                </c:pt>
                <c:pt idx="6">
                  <c:v>97</c:v>
                </c:pt>
                <c:pt idx="7">
                  <c:v>116</c:v>
                </c:pt>
                <c:pt idx="8">
                  <c:v>198</c:v>
                </c:pt>
                <c:pt idx="9">
                  <c:v>13</c:v>
                </c:pt>
                <c:pt idx="10">
                  <c:v>180</c:v>
                </c:pt>
                <c:pt idx="11">
                  <c:v>62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South Cheshire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cat>
            <c:numRef>
              <c:f>Sheet1!$B$2:$M$2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Sheet1!$B$4:$M$4</c:f>
              <c:numCache>
                <c:formatCode>General</c:formatCode>
                <c:ptCount val="12"/>
                <c:pt idx="0">
                  <c:v>11</c:v>
                </c:pt>
                <c:pt idx="1">
                  <c:v>12</c:v>
                </c:pt>
                <c:pt idx="2">
                  <c:v>16</c:v>
                </c:pt>
                <c:pt idx="3">
                  <c:v>51</c:v>
                </c:pt>
                <c:pt idx="4">
                  <c:v>15</c:v>
                </c:pt>
                <c:pt idx="5">
                  <c:v>25</c:v>
                </c:pt>
                <c:pt idx="6">
                  <c:v>29</c:v>
                </c:pt>
                <c:pt idx="7">
                  <c:v>36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Total</c:v>
                </c:pt>
              </c:strCache>
            </c:strRef>
          </c:tx>
          <c:spPr>
            <a:ln w="25400" cap="flat" cmpd="sng" algn="ctr">
              <a:solidFill>
                <a:srgbClr val="00FF00"/>
              </a:solidFill>
              <a:prstDash val="solid"/>
            </a:ln>
            <a:effectLst/>
          </c:spPr>
          <c:marker>
            <c:spPr>
              <a:solidFill>
                <a:srgbClr val="00FF00"/>
              </a:solidFill>
              <a:ln w="25400" cap="flat" cmpd="sng" algn="ctr">
                <a:solidFill>
                  <a:srgbClr val="00FF00"/>
                </a:solidFill>
                <a:prstDash val="solid"/>
              </a:ln>
              <a:effectLst/>
            </c:spPr>
          </c:marker>
          <c:trendline>
            <c:spPr>
              <a:ln w="31750"/>
            </c:spPr>
            <c:trendlineType val="linear"/>
            <c:forward val="2"/>
            <c:dispRSqr val="0"/>
            <c:dispEq val="0"/>
          </c:trendline>
          <c:cat>
            <c:numRef>
              <c:f>Sheet1!$B$2:$M$2</c:f>
              <c:numCache>
                <c:formatCode>General</c:formatCode>
                <c:ptCount val="12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</c:numCache>
            </c:numRef>
          </c:cat>
          <c:val>
            <c:numRef>
              <c:f>Sheet1!$B$5:$M$5</c:f>
              <c:numCache>
                <c:formatCode>General</c:formatCode>
                <c:ptCount val="12"/>
                <c:pt idx="0">
                  <c:v>85</c:v>
                </c:pt>
                <c:pt idx="1">
                  <c:v>142</c:v>
                </c:pt>
                <c:pt idx="2">
                  <c:v>30</c:v>
                </c:pt>
                <c:pt idx="3">
                  <c:v>216</c:v>
                </c:pt>
                <c:pt idx="4">
                  <c:v>76</c:v>
                </c:pt>
                <c:pt idx="5">
                  <c:v>152</c:v>
                </c:pt>
                <c:pt idx="6">
                  <c:v>126</c:v>
                </c:pt>
                <c:pt idx="7">
                  <c:v>152</c:v>
                </c:pt>
                <c:pt idx="8">
                  <c:v>198</c:v>
                </c:pt>
                <c:pt idx="9">
                  <c:v>13</c:v>
                </c:pt>
                <c:pt idx="10">
                  <c:v>180</c:v>
                </c:pt>
                <c:pt idx="11">
                  <c:v>62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4725120"/>
        <c:axId val="84862080"/>
      </c:lineChart>
      <c:catAx>
        <c:axId val="8472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 i="0" baseline="0">
                <a:solidFill>
                  <a:schemeClr val="bg1"/>
                </a:solidFill>
              </a:defRPr>
            </a:pPr>
            <a:endParaRPr lang="en-US"/>
          </a:p>
        </c:txPr>
        <c:crossAx val="84862080"/>
        <c:crosses val="autoZero"/>
        <c:auto val="1"/>
        <c:lblAlgn val="ctr"/>
        <c:lblOffset val="100"/>
        <c:noMultiLvlLbl val="0"/>
      </c:catAx>
      <c:valAx>
        <c:axId val="848620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 i="0" baseline="0">
                <a:solidFill>
                  <a:schemeClr val="bg1"/>
                </a:solidFill>
              </a:defRPr>
            </a:pPr>
            <a:endParaRPr lang="en-US"/>
          </a:p>
        </c:txPr>
        <c:crossAx val="8472512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 b="1" i="0" baseline="0">
              <a:solidFill>
                <a:schemeClr val="bg1"/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9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9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79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9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726584C-CE82-42DF-8236-78DB82BC0D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3242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4F0DB7C4-4A49-4BD7-AA53-3309D0B14F70}" type="slidenum">
              <a:rPr lang="en-GB" altLang="en-US" sz="1200">
                <a:latin typeface="Arial" charset="0"/>
              </a:rPr>
              <a:pPr algn="r" eaLnBrk="1" hangingPunct="1"/>
              <a:t>1</a:t>
            </a:fld>
            <a:endParaRPr lang="en-GB" altLang="en-US" sz="1200">
              <a:latin typeface="Arial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ABFA3E9-6FA3-4B8C-AC4C-73BDABBA6D30}" type="slidenum">
              <a:rPr lang="en-GB" altLang="en-US" smtClean="0">
                <a:latin typeface="Arial" charset="0"/>
              </a:rPr>
              <a:pPr/>
              <a:t>10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3FDC869-CA85-45C5-8638-82786C83805E}" type="slidenum">
              <a:rPr lang="en-GB" altLang="en-US" smtClean="0">
                <a:latin typeface="Arial" charset="0"/>
              </a:rPr>
              <a:pPr/>
              <a:t>11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8FFFA14-3289-40C1-BD3D-8C54EB0DD5A2}" type="slidenum">
              <a:rPr lang="en-GB" altLang="en-US" smtClean="0">
                <a:latin typeface="Arial" charset="0"/>
              </a:rPr>
              <a:pPr/>
              <a:t>12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344D9F5-4366-4AF2-B7FB-118F1A1EC6FE}" type="slidenum">
              <a:rPr lang="en-GB" altLang="en-US" smtClean="0">
                <a:latin typeface="Arial" charset="0"/>
              </a:rPr>
              <a:pPr/>
              <a:t>13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CEE76C1-6310-4779-A72C-D4DE847D589E}" type="slidenum">
              <a:rPr lang="en-GB" altLang="en-US" smtClean="0">
                <a:latin typeface="Arial" charset="0"/>
              </a:rPr>
              <a:pPr/>
              <a:t>15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B3A76A9-43F0-4452-A642-6198AE57FFD5}" type="slidenum">
              <a:rPr lang="en-GB" altLang="en-US" smtClean="0">
                <a:latin typeface="Arial" charset="0"/>
              </a:rPr>
              <a:pPr/>
              <a:t>16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4BA0E32-F689-4BAB-9749-452040BAE63E}" type="slidenum">
              <a:rPr lang="en-GB" altLang="en-US" smtClean="0">
                <a:latin typeface="Arial" charset="0"/>
              </a:rPr>
              <a:pPr/>
              <a:t>17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1A3E8F4-B049-40B0-8442-85540D6CBBE6}" type="slidenum">
              <a:rPr lang="en-GB" altLang="en-US" smtClean="0">
                <a:latin typeface="Arial" charset="0"/>
              </a:rPr>
              <a:pPr/>
              <a:t>18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B68C1EF-1A5B-4550-864D-C01B8D134D48}" type="slidenum">
              <a:rPr lang="en-GB" altLang="en-US" smtClean="0">
                <a:latin typeface="Arial" charset="0"/>
              </a:rPr>
              <a:pPr/>
              <a:t>19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03ACABF-A9E9-400E-9D36-22269E33FBE6}" type="slidenum">
              <a:rPr lang="en-GB" altLang="en-US" smtClean="0">
                <a:latin typeface="Arial" charset="0"/>
              </a:rPr>
              <a:pPr/>
              <a:t>20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A93B877-05BE-4C52-A6D2-C81764A2C158}" type="slidenum">
              <a:rPr lang="en-GB" altLang="en-US" smtClean="0">
                <a:latin typeface="Arial" charset="0"/>
              </a:rPr>
              <a:pPr/>
              <a:t>2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71C97BF-6581-4FF0-AD6D-8FCB003901B5}" type="slidenum">
              <a:rPr lang="en-GB" altLang="en-US" smtClean="0">
                <a:latin typeface="Arial" charset="0"/>
              </a:rPr>
              <a:pPr/>
              <a:t>21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5406DA9-26CD-4991-BB77-803E7D877D9D}" type="slidenum">
              <a:rPr lang="en-GB" altLang="en-US" smtClean="0">
                <a:latin typeface="Arial" charset="0"/>
              </a:rPr>
              <a:pPr/>
              <a:t>22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0F39656-50E6-4990-83BC-4A7DAE8436DC}" type="slidenum">
              <a:rPr lang="en-GB" altLang="en-US" smtClean="0">
                <a:latin typeface="Arial" charset="0"/>
              </a:rPr>
              <a:pPr/>
              <a:t>23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8CB967C5-0028-411F-8227-03C9AD1CC7DC}" type="slidenum">
              <a:rPr lang="en-GB" altLang="en-US" smtClean="0">
                <a:latin typeface="Arial" charset="0"/>
              </a:rPr>
              <a:pPr/>
              <a:t>24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313D8B8-CF05-4009-868C-A6E896DA1F18}" type="slidenum">
              <a:rPr lang="en-GB" altLang="en-US" smtClean="0">
                <a:latin typeface="Arial" charset="0"/>
              </a:rPr>
              <a:pPr/>
              <a:t>25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43257251-1B8B-4959-9461-4F07B78BA8BC}" type="slidenum">
              <a:rPr lang="en-GB" altLang="en-US" smtClean="0">
                <a:latin typeface="Arial" charset="0"/>
              </a:rPr>
              <a:pPr/>
              <a:t>26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556CE478-FA1B-40CD-A772-B97D937875E4}" type="slidenum">
              <a:rPr lang="en-GB" altLang="en-US" smtClean="0">
                <a:latin typeface="Arial" charset="0"/>
              </a:rPr>
              <a:pPr/>
              <a:t>27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8BAD768-3431-4223-AA1C-8A11717B590C}" type="slidenum">
              <a:rPr lang="en-GB" altLang="en-US" smtClean="0">
                <a:latin typeface="Arial" charset="0"/>
              </a:rPr>
              <a:pPr/>
              <a:t>28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9A5CD15-BFB5-41E1-BBF0-9C8CAC4FFB89}" type="slidenum">
              <a:rPr lang="en-GB" altLang="en-US" smtClean="0">
                <a:latin typeface="Arial" charset="0"/>
              </a:rPr>
              <a:pPr/>
              <a:t>29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E8B6798-D4C0-4723-B758-443EB587A8CB}" type="slidenum">
              <a:rPr lang="en-GB" altLang="en-US" smtClean="0">
                <a:latin typeface="Arial" charset="0"/>
              </a:rPr>
              <a:pPr/>
              <a:t>30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48DDA465-5F55-40D6-A186-0B3AAD77FD11}" type="slidenum">
              <a:rPr lang="en-GB" altLang="en-US" smtClean="0">
                <a:latin typeface="Arial" charset="0"/>
              </a:rPr>
              <a:pPr/>
              <a:t>3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9EC722C-8207-44AD-8DA5-965283654727}" type="slidenum">
              <a:rPr lang="en-GB" altLang="en-US" smtClean="0">
                <a:latin typeface="Arial" charset="0"/>
              </a:rPr>
              <a:pPr/>
              <a:t>31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3B4366E8-FEE5-49A5-9A59-244D12D027EC}" type="slidenum">
              <a:rPr lang="en-GB" altLang="en-US" smtClean="0">
                <a:latin typeface="Arial" charset="0"/>
              </a:rPr>
              <a:pPr/>
              <a:t>32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3753712-75A6-4E87-945C-88F46159647D}" type="slidenum">
              <a:rPr lang="en-GB" altLang="en-US" smtClean="0">
                <a:latin typeface="Arial" charset="0"/>
              </a:rPr>
              <a:pPr/>
              <a:t>33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532CDC5C-764B-4DEB-9235-50EC163EB053}" type="slidenum">
              <a:rPr lang="en-GB" altLang="en-US" smtClean="0">
                <a:latin typeface="Arial" charset="0"/>
              </a:rPr>
              <a:pPr/>
              <a:t>34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E46528E4-A6C1-4050-A519-3ED369A35775}" type="slidenum">
              <a:rPr lang="en-GB" altLang="en-US" smtClean="0">
                <a:latin typeface="Arial" charset="0"/>
              </a:rPr>
              <a:pPr/>
              <a:t>35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C772AAA-8AF4-41BE-8F64-5402AA8B8213}" type="slidenum">
              <a:rPr lang="en-GB" altLang="en-US" smtClean="0">
                <a:latin typeface="Arial" charset="0"/>
              </a:rPr>
              <a:pPr/>
              <a:t>36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49172773-5609-43B8-AF7E-78D7497398EC}" type="slidenum">
              <a:rPr lang="en-GB" altLang="en-US" smtClean="0">
                <a:latin typeface="Arial" charset="0"/>
              </a:rPr>
              <a:pPr/>
              <a:t>37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5570BBF1-D161-4BF8-B488-5F27202980BE}" type="slidenum">
              <a:rPr lang="en-GB" altLang="en-US" smtClean="0">
                <a:latin typeface="Arial" charset="0"/>
              </a:rPr>
              <a:pPr/>
              <a:t>38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8FF80314-82A4-477E-A969-F92C7E43895F}" type="slidenum">
              <a:rPr lang="en-GB" altLang="en-US" smtClean="0">
                <a:latin typeface="Arial" charset="0"/>
              </a:rPr>
              <a:pPr/>
              <a:t>39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60F5AD56-6C29-4B3E-BAE8-D13A17132984}" type="slidenum">
              <a:rPr lang="en-GB" altLang="en-US" smtClean="0">
                <a:latin typeface="Arial" charset="0"/>
              </a:rPr>
              <a:pPr/>
              <a:t>40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D85237F-8205-46F9-A70E-545FC476EF57}" type="slidenum">
              <a:rPr lang="en-GB" altLang="en-US" smtClean="0">
                <a:latin typeface="Arial" charset="0"/>
              </a:rPr>
              <a:pPr/>
              <a:t>4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A26CDCA-93B7-4105-94DF-1653A7FD89E0}" type="slidenum">
              <a:rPr lang="en-GB" altLang="en-US" smtClean="0">
                <a:latin typeface="Arial" charset="0"/>
              </a:rPr>
              <a:pPr/>
              <a:t>41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004225F-A7EE-4EB2-B881-BA2BA7318C6A}" type="slidenum">
              <a:rPr lang="en-GB" altLang="en-US" smtClean="0">
                <a:latin typeface="Arial" charset="0"/>
              </a:rPr>
              <a:pPr/>
              <a:t>42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A6AB766-1520-4352-B4AE-D01E904E6F74}" type="slidenum">
              <a:rPr lang="en-GB" altLang="en-US" smtClean="0">
                <a:latin typeface="Arial" charset="0"/>
              </a:rPr>
              <a:pPr/>
              <a:t>46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CE0C6FF-BF65-4FDA-B476-43C1B8D21C7F}" type="slidenum">
              <a:rPr lang="en-GB" altLang="en-US" smtClean="0">
                <a:latin typeface="Arial" charset="0"/>
              </a:rPr>
              <a:pPr/>
              <a:t>47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978DC4E-2E87-45DA-83A4-58CA7583561C}" type="slidenum">
              <a:rPr lang="en-GB" altLang="en-US" smtClean="0">
                <a:latin typeface="Arial" charset="0"/>
              </a:rPr>
              <a:pPr/>
              <a:t>50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133AE1A-9009-479D-A728-C851A3304852}" type="slidenum">
              <a:rPr lang="en-GB" altLang="en-US" smtClean="0">
                <a:latin typeface="Arial" charset="0"/>
              </a:rPr>
              <a:pPr/>
              <a:t>51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3A561BA-F14E-41C5-B89F-144220AA1702}" type="slidenum">
              <a:rPr lang="en-GB" altLang="en-US" smtClean="0">
                <a:latin typeface="Arial" charset="0"/>
              </a:rPr>
              <a:pPr/>
              <a:t>52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1DE7B4FB-3D55-4DE9-AC98-A12FFED22E09}" type="slidenum">
              <a:rPr lang="en-GB" altLang="en-US" smtClean="0">
                <a:latin typeface="Arial" charset="0"/>
              </a:rPr>
              <a:pPr/>
              <a:t>54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BD7C5DC-783A-46AB-92E6-4030DED68385}" type="slidenum">
              <a:rPr lang="en-GB" altLang="en-US" smtClean="0">
                <a:latin typeface="Arial" charset="0"/>
              </a:rPr>
              <a:pPr/>
              <a:t>55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5D4FEA7-3BD4-4757-93F7-A55518BB74AF}" type="slidenum">
              <a:rPr lang="en-GB" altLang="en-US" smtClean="0">
                <a:latin typeface="Arial" charset="0"/>
              </a:rPr>
              <a:pPr/>
              <a:t>56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16D0AEDD-5DA5-4812-AF01-55CDD855BDCF}" type="slidenum">
              <a:rPr lang="en-GB" altLang="en-US" smtClean="0">
                <a:latin typeface="Arial" charset="0"/>
              </a:rPr>
              <a:pPr/>
              <a:t>5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E2F715DE-2D82-434F-93DD-E045C33E2349}" type="slidenum">
              <a:rPr lang="en-GB" altLang="en-US" smtClean="0">
                <a:latin typeface="Arial" charset="0"/>
              </a:rPr>
              <a:pPr/>
              <a:t>57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91C2D2B-9A6A-4967-8278-6CC3675E7A0A}" type="slidenum">
              <a:rPr lang="en-GB" altLang="en-US" smtClean="0">
                <a:latin typeface="Arial" charset="0"/>
              </a:rPr>
              <a:pPr/>
              <a:t>58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8D6F435-633B-4728-8362-BDC31BEC2AEB}" type="slidenum">
              <a:rPr lang="en-GB" altLang="en-US" smtClean="0">
                <a:latin typeface="Arial" charset="0"/>
              </a:rPr>
              <a:pPr/>
              <a:t>59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A56A096-4E75-4406-8AA1-2E75B4EDDC6B}" type="slidenum">
              <a:rPr lang="en-GB" altLang="en-US" smtClean="0">
                <a:latin typeface="Arial" charset="0"/>
              </a:rPr>
              <a:pPr/>
              <a:t>60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9E14E83-F10C-472C-8785-905CD5A86510}" type="slidenum">
              <a:rPr lang="en-GB" altLang="en-US" smtClean="0">
                <a:latin typeface="Arial" charset="0"/>
              </a:rPr>
              <a:pPr/>
              <a:t>61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A314D07-0234-46CA-9383-803A6817E8CD}" type="slidenum">
              <a:rPr lang="en-GB" altLang="en-US" smtClean="0">
                <a:latin typeface="Arial" charset="0"/>
              </a:rPr>
              <a:pPr/>
              <a:t>62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586D1BFF-9A60-4DEA-9B88-6D8E81C91D11}" type="slidenum">
              <a:rPr lang="en-GB" altLang="en-US" smtClean="0">
                <a:latin typeface="Arial" charset="0"/>
              </a:rPr>
              <a:pPr/>
              <a:t>63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1FF0371-EE5A-47B9-80BD-5F67F6975250}" type="slidenum">
              <a:rPr lang="en-GB" altLang="en-US" smtClean="0">
                <a:latin typeface="Arial" charset="0"/>
              </a:rPr>
              <a:pPr/>
              <a:t>64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CBFBF739-DB80-45DE-9217-5EEC3CEE5B51}" type="slidenum">
              <a:rPr lang="en-GB" altLang="en-US" smtClean="0">
                <a:latin typeface="Arial" charset="0"/>
              </a:rPr>
              <a:pPr/>
              <a:t>66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EC075902-CA48-4283-8EE3-1F562167971B}" type="slidenum">
              <a:rPr lang="en-GB" altLang="en-US" smtClean="0">
                <a:latin typeface="Arial" charset="0"/>
              </a:rPr>
              <a:pPr/>
              <a:t>67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18CB5B1E-B538-4F38-8108-204C3211594D}" type="slidenum">
              <a:rPr lang="en-GB" altLang="en-US" smtClean="0">
                <a:latin typeface="Arial" charset="0"/>
              </a:rPr>
              <a:pPr/>
              <a:t>6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D25979C3-77E5-471A-987B-19C728FCE532}" type="slidenum">
              <a:rPr lang="en-GB" altLang="en-US" smtClean="0">
                <a:latin typeface="Arial" charset="0"/>
              </a:rPr>
              <a:pPr/>
              <a:t>68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91723A67-4C09-4C7F-9847-F86305A2D9F7}" type="slidenum">
              <a:rPr lang="en-GB" altLang="en-US" smtClean="0">
                <a:latin typeface="Arial" charset="0"/>
              </a:rPr>
              <a:pPr/>
              <a:t>69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31F968C-C093-4914-8C4F-DC0B9E922F7F}" type="slidenum">
              <a:rPr lang="en-GB" altLang="en-US" smtClean="0">
                <a:latin typeface="Arial" charset="0"/>
              </a:rPr>
              <a:pPr/>
              <a:t>70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B0E99C7C-703D-4053-8851-60664BF018D5}" type="slidenum">
              <a:rPr lang="en-GB" altLang="en-US" smtClean="0">
                <a:latin typeface="Arial" charset="0"/>
              </a:rPr>
              <a:pPr/>
              <a:t>71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28F6AF1-5E56-40BD-8FE1-ADDF4D7DFCA8}" type="slidenum">
              <a:rPr lang="en-GB" altLang="en-US" smtClean="0">
                <a:latin typeface="Arial" charset="0"/>
              </a:rPr>
              <a:pPr/>
              <a:t>72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8B554B8D-424F-4A85-B7FE-4AE4776691D1}" type="slidenum">
              <a:rPr lang="en-GB" altLang="en-US" smtClean="0">
                <a:latin typeface="Arial" charset="0"/>
              </a:rPr>
              <a:pPr/>
              <a:t>73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C42CB89-1CAE-4A48-86C0-1BD1B5267C0B}" type="slidenum">
              <a:rPr lang="en-GB" altLang="en-US" smtClean="0">
                <a:latin typeface="Arial" charset="0"/>
              </a:rPr>
              <a:pPr/>
              <a:t>74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09E0E89B-239B-49D1-906D-6355F4E1A5CC}" type="slidenum">
              <a:rPr lang="en-GB" altLang="en-US" smtClean="0">
                <a:latin typeface="Arial" charset="0"/>
              </a:rPr>
              <a:pPr/>
              <a:t>75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BFA2BE00-91F1-4780-9969-8E1DB67B8AE0}" type="slidenum">
              <a:rPr lang="en-GB" altLang="en-US" sz="1200">
                <a:latin typeface="Arial" charset="0"/>
              </a:rPr>
              <a:pPr algn="r" eaLnBrk="1" hangingPunct="1"/>
              <a:t>76</a:t>
            </a:fld>
            <a:endParaRPr lang="en-GB" altLang="en-US" sz="1200">
              <a:latin typeface="Arial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FE043EBA-ABD7-4352-8CFA-B4C8483F06F5}" type="slidenum">
              <a:rPr lang="en-GB" altLang="en-US" smtClean="0">
                <a:latin typeface="Arial" charset="0"/>
              </a:rPr>
              <a:pPr/>
              <a:t>77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4E21EFEF-4DB3-4070-B238-BCBCE5A405EB}" type="slidenum">
              <a:rPr lang="en-GB" altLang="en-US" smtClean="0">
                <a:latin typeface="Arial" charset="0"/>
              </a:rPr>
              <a:pPr/>
              <a:t>7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613C760-9E8B-420E-B93D-6B79CE44DE67}" type="slidenum">
              <a:rPr lang="en-GB" altLang="en-US" smtClean="0">
                <a:latin typeface="Arial" charset="0"/>
              </a:rPr>
              <a:pPr/>
              <a:t>78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8A7E17B1-14DA-4133-BECD-3821D326C751}" type="slidenum">
              <a:rPr lang="en-GB" altLang="en-US" sz="1200">
                <a:latin typeface="Arial" charset="0"/>
              </a:rPr>
              <a:pPr algn="r" eaLnBrk="1" hangingPunct="1"/>
              <a:t>82</a:t>
            </a:fld>
            <a:endParaRPr lang="en-GB" altLang="en-US" sz="1200">
              <a:latin typeface="Arial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algn="r" eaLnBrk="1" hangingPunct="1"/>
            <a:fld id="{8A7E17B1-14DA-4133-BECD-3821D326C751}" type="slidenum">
              <a:rPr lang="en-GB" altLang="en-US" sz="1200">
                <a:latin typeface="Arial" charset="0"/>
              </a:rPr>
              <a:pPr algn="r" eaLnBrk="1" hangingPunct="1"/>
              <a:t>83</a:t>
            </a:fld>
            <a:endParaRPr lang="en-GB" altLang="en-US" sz="1200">
              <a:latin typeface="Arial" charset="0"/>
            </a:endParaRPr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29B1CE75-7368-4EC6-AE99-11F002A3E488}" type="slidenum">
              <a:rPr lang="en-GB" altLang="en-US" smtClean="0">
                <a:latin typeface="Arial" charset="0"/>
              </a:rPr>
              <a:pPr/>
              <a:t>84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C70BABB-2A0A-4B4C-8656-9E5CA4A3D22E}" type="slidenum">
              <a:rPr lang="en-GB" altLang="en-US" smtClean="0">
                <a:latin typeface="Arial" charset="0"/>
              </a:rPr>
              <a:pPr/>
              <a:t>86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C70BABB-2A0A-4B4C-8656-9E5CA4A3D22E}" type="slidenum">
              <a:rPr lang="en-GB" altLang="en-US" smtClean="0">
                <a:latin typeface="Arial" charset="0"/>
              </a:rPr>
              <a:pPr/>
              <a:t>87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5070D1B1-6F2D-4197-8E76-79569B385758}" type="slidenum">
              <a:rPr lang="en-GB" altLang="en-US" smtClean="0">
                <a:latin typeface="Arial" charset="0"/>
              </a:rPr>
              <a:pPr/>
              <a:t>89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AB0554F9-DCF3-48C2-98DB-D47BC57509AF}" type="slidenum">
              <a:rPr lang="en-GB" altLang="en-US" smtClean="0">
                <a:latin typeface="Arial" charset="0"/>
              </a:rPr>
              <a:pPr/>
              <a:t>90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13D807BA-E331-424E-B8C1-27CA79ABB96A}" type="slidenum">
              <a:rPr lang="en-GB" altLang="en-US" smtClean="0">
                <a:latin typeface="Arial" charset="0"/>
              </a:rPr>
              <a:pPr/>
              <a:t>91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43C281AB-B8CF-4173-8D7A-B4E603F3F973}" type="slidenum">
              <a:rPr lang="en-GB" altLang="en-US" smtClean="0">
                <a:latin typeface="Arial" charset="0"/>
              </a:rPr>
              <a:pPr/>
              <a:t>8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fld id="{7B8B10B0-F121-48C7-9989-82CC0598BA79}" type="slidenum">
              <a:rPr lang="en-GB" altLang="en-US" smtClean="0">
                <a:latin typeface="Arial" charset="0"/>
              </a:rPr>
              <a:pPr/>
              <a:t>9</a:t>
            </a:fld>
            <a:endParaRPr lang="en-GB" altLang="en-US" smtClean="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1232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3DE4-098A-41D1-9462-7C2CEF81D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80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BA4E5-FD86-4EDD-AE10-918E01DCF5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380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3213" y="473075"/>
            <a:ext cx="2039937" cy="63849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7413" cy="63849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BB6E-F044-4570-A3CC-606D8B195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951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473075"/>
            <a:ext cx="8159750" cy="63849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344A-0952-422B-AC28-B504DA58A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274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3075"/>
            <a:ext cx="8153400" cy="579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539750" y="2819400"/>
            <a:ext cx="8153400" cy="40386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41071-CB42-4704-B4BE-3D07E3B485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5576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CBD93-9923-4081-ADEB-C4B8BA105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848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598B4-C3D8-408D-ADD2-DFC9A3E06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02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28194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2650" y="28194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689B9-2608-489B-86B4-BE98105671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190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B047D-2C87-4190-9A3B-A1580CE56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62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E695B-566F-4778-8710-123074D1B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768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F107-83F7-437A-90F5-C3EDB60AF1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593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9A370-E6C7-435F-A257-247E675C9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257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5F0B2-6454-433A-B15E-273DB46AA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281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11303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28194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130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130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130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+mn-lt"/>
              </a:defRPr>
            </a:lvl1pPr>
          </a:lstStyle>
          <a:p>
            <a:pPr>
              <a:defRPr/>
            </a:pPr>
            <a:fld id="{4C28381C-3A0D-4BB9-A75D-438ABEA39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2" grpId="0"/>
      <p:bldP spid="31130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13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1130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13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1130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13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1130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13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1130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13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31130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Chris\Documents\Barn%20Owls\88%20Tawny%20Owl.wma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hris\Documents\Barn%20Owls\87%20Little%20Owl.wma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hris\Documents\Barn%20Owls\89%20Long-eared%20Owl.wma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5" Type="http://schemas.openxmlformats.org/officeDocument/2006/relationships/image" Target="../media/image86.png"/><Relationship Id="rId4" Type="http://schemas.openxmlformats.org/officeDocument/2006/relationships/notesSlide" Target="../notesSlides/notesSlide5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5" Type="http://schemas.openxmlformats.org/officeDocument/2006/relationships/image" Target="../media/image97.png"/><Relationship Id="rId4" Type="http://schemas.openxmlformats.org/officeDocument/2006/relationships/notesSlide" Target="../notesSlides/notesSlide6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g"/><Relationship Id="rId1" Type="http://schemas.microsoft.com/office/2007/relationships/media" Target="../media/media4.mpg"/><Relationship Id="rId4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4" Type="http://schemas.openxmlformats.org/officeDocument/2006/relationships/image" Target="../media/image10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owls 2008 043"/>
          <p:cNvPicPr>
            <a:picLocks noChangeAspect="1" noChangeArrowheads="1"/>
          </p:cNvPicPr>
          <p:nvPr/>
        </p:nvPicPr>
        <p:blipFill>
          <a:blip r:embed="rId3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27000"/>
            <a:ext cx="9180512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-323850" y="3141663"/>
            <a:ext cx="8964613" cy="1262062"/>
          </a:xfrm>
        </p:spPr>
        <p:txBody>
          <a:bodyPr anchorCtr="1"/>
          <a:lstStyle/>
          <a:p>
            <a:pPr algn="ctr" eaLnBrk="1" hangingPunct="1"/>
            <a:r>
              <a:rPr lang="en-GB" altLang="en-US" sz="9100" dirty="0" smtClean="0">
                <a:solidFill>
                  <a:schemeClr val="bg1"/>
                </a:solidFill>
                <a:latin typeface="Goudy Old Style" pitchFamily="18" charset="0"/>
              </a:rPr>
              <a:t>The Barn Owl</a:t>
            </a:r>
            <a:r>
              <a:rPr lang="en-GB" altLang="en-US" sz="5600" dirty="0" smtClean="0"/>
              <a:t>                                                  </a:t>
            </a:r>
            <a:endParaRPr lang="en-US" altLang="en-US" sz="5600" dirty="0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116013" y="5516562"/>
            <a:ext cx="6977062" cy="936773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 smtClean="0">
                <a:solidFill>
                  <a:schemeClr val="bg1"/>
                </a:solidFill>
              </a:rPr>
              <a:t>Steven Prince / Chris Whitehurst </a:t>
            </a: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endParaRPr lang="en-GB" altLang="en-US" sz="2000" dirty="0" smtClean="0">
              <a:solidFill>
                <a:schemeClr val="bg1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GB" altLang="en-US" sz="2000" dirty="0" smtClean="0">
                <a:solidFill>
                  <a:schemeClr val="bg1"/>
                </a:solidFill>
              </a:rPr>
              <a:t>Broxton Barn Owl Group (BBOG)</a:t>
            </a:r>
            <a:endParaRPr lang="en-US" alt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50825" y="549275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n-GB" altLang="en-US" sz="7100">
                <a:solidFill>
                  <a:schemeClr val="bg1"/>
                </a:solidFill>
              </a:rPr>
              <a:t>WELCOME</a:t>
            </a:r>
            <a:endParaRPr lang="en-US" altLang="en-US" sz="71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Barn Owl 30th May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476250"/>
            <a:ext cx="889635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0" y="0"/>
            <a:ext cx="2665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>
                <a:latin typeface="Garamond" pitchFamily="18" charset="0"/>
              </a:rPr>
              <a:t>Note the large wing span </a:t>
            </a:r>
            <a:endParaRPr lang="en-US" altLang="en-US" sz="1800"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Box 172 - Haycroft Fm  - Adult Male &amp; Female Front Jun 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44450"/>
            <a:ext cx="9144001" cy="668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14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Barn owl head rotation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400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6588125" y="6216650"/>
            <a:ext cx="2773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>
                <a:latin typeface="Garamond" pitchFamily="18" charset="0"/>
              </a:rPr>
              <a:t>Ability to rotate their head</a:t>
            </a:r>
            <a:endParaRPr lang="en-US" altLang="en-US" sz="1800"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60238"/>
            <a:ext cx="7138642" cy="691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856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Barn Owl Ear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9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BO mid toe with talon flange notching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565"/>
            <a:ext cx="9144001" cy="700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251520" y="548680"/>
            <a:ext cx="56166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 b="1" dirty="0">
                <a:solidFill>
                  <a:schemeClr val="bg1"/>
                </a:solidFill>
                <a:latin typeface="Garamond" pitchFamily="18" charset="0"/>
              </a:rPr>
              <a:t>So</a:t>
            </a:r>
            <a:r>
              <a:rPr lang="en-GB" altLang="en-US" sz="2400" dirty="0">
                <a:latin typeface="Garamond" pitchFamily="18" charset="0"/>
              </a:rPr>
              <a:t> </a:t>
            </a:r>
            <a:r>
              <a:rPr lang="en-GB" altLang="en-US" sz="2400" b="1" dirty="0">
                <a:solidFill>
                  <a:schemeClr val="bg1"/>
                </a:solidFill>
                <a:latin typeface="Garamond" pitchFamily="18" charset="0"/>
              </a:rPr>
              <a:t>what else do they use their talons for</a:t>
            </a:r>
            <a:r>
              <a:rPr lang="en-GB" altLang="en-US" sz="2400" dirty="0">
                <a:solidFill>
                  <a:schemeClr val="bg1"/>
                </a:solidFill>
                <a:latin typeface="Garamond" pitchFamily="18" charset="0"/>
              </a:rPr>
              <a:t>?</a:t>
            </a:r>
            <a:r>
              <a:rPr lang="en-GB" altLang="en-US" sz="2000" dirty="0">
                <a:solidFill>
                  <a:schemeClr val="bg1"/>
                </a:solidFill>
                <a:latin typeface="Garamond" pitchFamily="18" charset="0"/>
              </a:rPr>
              <a:t> </a:t>
            </a:r>
            <a:endParaRPr lang="en-US" altLang="en-US" sz="2000" dirty="0">
              <a:solidFill>
                <a:schemeClr val="bg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Barn Owl 30th May (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owls 2008 043"/>
          <p:cNvPicPr>
            <a:picLocks noChangeAspect="1" noChangeArrowheads="1"/>
          </p:cNvPicPr>
          <p:nvPr/>
        </p:nvPicPr>
        <p:blipFill>
          <a:blip r:embed="rId3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127000"/>
            <a:ext cx="9144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76250"/>
            <a:ext cx="8153400" cy="579438"/>
          </a:xfrm>
        </p:spPr>
        <p:txBody>
          <a:bodyPr/>
          <a:lstStyle/>
          <a:p>
            <a:pPr eaLnBrk="1" hangingPunct="1"/>
            <a:r>
              <a:rPr lang="en-GB" altLang="en-US" sz="4800" smtClean="0">
                <a:solidFill>
                  <a:srgbClr val="000000"/>
                </a:solidFill>
              </a:rPr>
              <a:t>PREY SPECIES   %</a:t>
            </a:r>
            <a:endParaRPr lang="en-US" altLang="en-US" sz="4800" smtClean="0">
              <a:solidFill>
                <a:srgbClr val="000000"/>
              </a:solidFill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76263" y="1484313"/>
            <a:ext cx="6300787" cy="5172075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Field vole</a:t>
            </a:r>
          </a:p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Bank vole</a:t>
            </a:r>
          </a:p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Wood mouse</a:t>
            </a:r>
          </a:p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Common shrew</a:t>
            </a:r>
          </a:p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Pygmy shrew</a:t>
            </a:r>
          </a:p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Water shrew</a:t>
            </a:r>
          </a:p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others	</a:t>
            </a:r>
            <a:endParaRPr lang="en-US" altLang="en-US" sz="4100" smtClean="0">
              <a:solidFill>
                <a:srgbClr val="000000"/>
              </a:solidFill>
            </a:endParaRP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787900" y="1484313"/>
            <a:ext cx="1665288" cy="4608512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55%</a:t>
            </a:r>
          </a:p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10%</a:t>
            </a:r>
          </a:p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10%</a:t>
            </a:r>
          </a:p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15%</a:t>
            </a:r>
          </a:p>
          <a:p>
            <a:pPr eaLnBrk="1" hangingPunct="1">
              <a:buFontTx/>
              <a:buChar char="•"/>
            </a:pPr>
            <a:r>
              <a:rPr lang="en-GB" altLang="en-US" sz="4100" smtClean="0">
                <a:solidFill>
                  <a:srgbClr val="000000"/>
                </a:solidFill>
              </a:rPr>
              <a:t>10%</a:t>
            </a:r>
            <a:endParaRPr lang="en-US" altLang="en-US" sz="41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Barn%20Owl%2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0825" y="333375"/>
            <a:ext cx="2376488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>
                <a:latin typeface="Garamond" pitchFamily="18" charset="0"/>
              </a:rPr>
              <a:t>The Barn Owl 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>
                <a:latin typeface="Garamond" pitchFamily="18" charset="0"/>
              </a:rPr>
              <a:t>(Tyto alba) </a:t>
            </a:r>
            <a:endParaRPr lang="en-US" altLang="en-US" sz="1800">
              <a:latin typeface="Garamond" pitchFamily="18" charset="0"/>
            </a:endParaRPr>
          </a:p>
        </p:txBody>
      </p:sp>
      <p:sp>
        <p:nvSpPr>
          <p:cNvPr id="724998" name="Text Box 6"/>
          <p:cNvSpPr txBox="1">
            <a:spLocks noChangeArrowheads="1"/>
          </p:cNvSpPr>
          <p:nvPr/>
        </p:nvSpPr>
        <p:spPr bwMode="auto">
          <a:xfrm>
            <a:off x="6516688" y="6491288"/>
            <a:ext cx="26273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>
                <a:latin typeface="Garamond" pitchFamily="18" charset="0"/>
              </a:rPr>
              <a:t>What do they sound like?</a:t>
            </a:r>
            <a:endParaRPr lang="en-US" altLang="en-US" sz="1800"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49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499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Bernard presentation A 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51448"/>
            <a:ext cx="4572000" cy="340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Bernard presentation A 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025031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6" descr="wood mouse 2_Tracey_Langle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304" y="1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107504" y="2636912"/>
            <a:ext cx="115212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Garamond" pitchFamily="18" charset="0"/>
              </a:rPr>
              <a:t>Harvest Mouse </a:t>
            </a:r>
            <a:endParaRPr lang="en-US" altLang="en-US" sz="1800" dirty="0">
              <a:latin typeface="Garamond" pitchFamily="18" charset="0"/>
            </a:endParaRPr>
          </a:p>
        </p:txBody>
      </p:sp>
      <p:sp>
        <p:nvSpPr>
          <p:cNvPr id="32774" name="Text Box 10"/>
          <p:cNvSpPr txBox="1">
            <a:spLocks noChangeArrowheads="1"/>
          </p:cNvSpPr>
          <p:nvPr/>
        </p:nvSpPr>
        <p:spPr bwMode="auto">
          <a:xfrm>
            <a:off x="6228184" y="260648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Garamond" pitchFamily="18" charset="0"/>
              </a:rPr>
              <a:t>Wood Mouse</a:t>
            </a:r>
            <a:endParaRPr lang="en-US" altLang="en-US" sz="1800" dirty="0">
              <a:latin typeface="Garamond" pitchFamily="18" charset="0"/>
            </a:endParaRPr>
          </a:p>
        </p:txBody>
      </p:sp>
      <p:sp>
        <p:nvSpPr>
          <p:cNvPr id="32775" name="Text Box 11"/>
          <p:cNvSpPr txBox="1">
            <a:spLocks noChangeArrowheads="1"/>
          </p:cNvSpPr>
          <p:nvPr/>
        </p:nvSpPr>
        <p:spPr bwMode="auto">
          <a:xfrm>
            <a:off x="6156176" y="3645024"/>
            <a:ext cx="1800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000" b="1" dirty="0">
                <a:solidFill>
                  <a:schemeClr val="bg1"/>
                </a:solidFill>
                <a:latin typeface="Garamond" pitchFamily="18" charset="0"/>
              </a:rPr>
              <a:t>Field Vole</a:t>
            </a:r>
            <a:endParaRPr lang="en-US" altLang="en-US" sz="2000" b="1" dirty="0">
              <a:solidFill>
                <a:schemeClr val="bg1"/>
              </a:solidFill>
              <a:latin typeface="Garamond" pitchFamily="18" charset="0"/>
            </a:endParaRPr>
          </a:p>
        </p:txBody>
      </p:sp>
      <p:pic>
        <p:nvPicPr>
          <p:cNvPr id="32776" name="Picture 12" descr="Common_Shrew_Sussex_UK_f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6384"/>
            <a:ext cx="459492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 Box 13"/>
          <p:cNvSpPr txBox="1">
            <a:spLocks noChangeArrowheads="1"/>
          </p:cNvSpPr>
          <p:nvPr/>
        </p:nvSpPr>
        <p:spPr bwMode="auto">
          <a:xfrm>
            <a:off x="11584" y="6309320"/>
            <a:ext cx="18002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000" b="1" dirty="0" smtClean="0">
                <a:solidFill>
                  <a:schemeClr val="bg1"/>
                </a:solidFill>
                <a:latin typeface="Garamond" pitchFamily="18" charset="0"/>
              </a:rPr>
              <a:t>Shrew</a:t>
            </a:r>
            <a:r>
              <a:rPr lang="en-GB" altLang="en-US" sz="1800" dirty="0" smtClean="0">
                <a:latin typeface="Garamond" pitchFamily="18" charset="0"/>
              </a:rPr>
              <a:t> </a:t>
            </a:r>
            <a:endParaRPr lang="en-US" altLang="en-US" sz="1800" dirty="0"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Field V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638"/>
            <a:ext cx="4572000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6227763" y="2636838"/>
            <a:ext cx="18002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1">
                <a:latin typeface="Garamond" pitchFamily="18" charset="0"/>
              </a:rPr>
              <a:t>Bank Vole</a:t>
            </a:r>
            <a:endParaRPr lang="en-US" altLang="en-US" sz="1800" b="1">
              <a:latin typeface="Garamond" pitchFamily="18" charset="0"/>
            </a:endParaRPr>
          </a:p>
        </p:txBody>
      </p:sp>
      <p:pic>
        <p:nvPicPr>
          <p:cNvPr id="33796" name="Picture 6" descr="Bank V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39608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1908175" y="3500438"/>
            <a:ext cx="12236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1" dirty="0" smtClean="0">
                <a:latin typeface="Garamond" pitchFamily="18" charset="0"/>
              </a:rPr>
              <a:t>Field Vole</a:t>
            </a:r>
            <a:endParaRPr lang="en-US" altLang="en-US" sz="1800" b="1" dirty="0">
              <a:latin typeface="Garamond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0" y="6237312"/>
            <a:ext cx="4427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 b="1" dirty="0">
                <a:latin typeface="Garamond" pitchFamily="18" charset="0"/>
              </a:rPr>
              <a:t>So what happens to the prey? </a:t>
            </a:r>
            <a:endParaRPr lang="en-US" altLang="en-US" sz="2400" b="1" dirty="0"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35844" name="Picture 4" descr="Bernard presentation A 0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180975" y="404813"/>
            <a:ext cx="935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Garamond" pitchFamily="18" charset="0"/>
              </a:rPr>
              <a:t>Kestrel</a:t>
            </a:r>
            <a:endParaRPr lang="en-US" altLang="en-US" sz="1800" b="1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403350" y="333375"/>
            <a:ext cx="935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Garamond" pitchFamily="18" charset="0"/>
              </a:rPr>
              <a:t>Little Owl</a:t>
            </a:r>
            <a:endParaRPr lang="en-US" altLang="en-US" sz="1800" b="1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3059113" y="260350"/>
            <a:ext cx="12969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Garamond" pitchFamily="18" charset="0"/>
              </a:rPr>
              <a:t>Long Eared Owl</a:t>
            </a:r>
            <a:endParaRPr lang="en-US" altLang="en-US" sz="1800" b="1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364163" y="333375"/>
            <a:ext cx="9350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Garamond" pitchFamily="18" charset="0"/>
              </a:rPr>
              <a:t>Tawny Owl</a:t>
            </a:r>
            <a:endParaRPr lang="en-US" altLang="en-US" sz="1800" b="1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7235825" y="333375"/>
            <a:ext cx="9350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Garamond" pitchFamily="18" charset="0"/>
              </a:rPr>
              <a:t>Barn Owl</a:t>
            </a:r>
            <a:endParaRPr lang="en-US" altLang="en-US" sz="1800" b="1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059113" y="3284538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Garamond" pitchFamily="18" charset="0"/>
              </a:rPr>
              <a:t>Short Eared Owl</a:t>
            </a:r>
            <a:endParaRPr lang="en-US" altLang="en-US" sz="1800" b="1">
              <a:solidFill>
                <a:srgbClr val="00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Bernard presentation A 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Bernard presentation A 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Bernard presentation A 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9324975" cy="7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6119813" y="5661025"/>
            <a:ext cx="302418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5400" b="1">
                <a:solidFill>
                  <a:srgbClr val="FF0000"/>
                </a:solidFill>
                <a:latin typeface="Brush Script MT" pitchFamily="66" charset="0"/>
              </a:rPr>
              <a:t>Environment</a:t>
            </a:r>
            <a:endParaRPr lang="en-US" altLang="en-US" sz="5400" b="1">
              <a:solidFill>
                <a:srgbClr val="FF0000"/>
              </a:solidFill>
              <a:latin typeface="Brush Script MT" pitchFamily="6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500" smtClean="0"/>
              <a:t>The breeding density and distribution of the Barn Owl in England and Wales</a:t>
            </a:r>
            <a:endParaRPr lang="en-US" altLang="en-US" sz="3500" smtClean="0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268538" y="6237288"/>
            <a:ext cx="9779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/>
              <a:t>1932</a:t>
            </a:r>
            <a:endParaRPr lang="en-US" altLang="en-US" sz="2800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443663" y="6237288"/>
            <a:ext cx="10096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800"/>
              <a:t>1992</a:t>
            </a:r>
            <a:endParaRPr lang="en-US" altLang="en-US" sz="2800"/>
          </a:p>
        </p:txBody>
      </p:sp>
      <p:pic>
        <p:nvPicPr>
          <p:cNvPr id="39941" name="Picture 5" descr="map1932smal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16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268413"/>
            <a:ext cx="3240087" cy="489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26" name="Picture 6" descr="map198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2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1268413"/>
            <a:ext cx="3600450" cy="489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Habita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Bernard presentation A 0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4" descr="Bernard presentation A 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9144471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5" descr="Bernard presentation A 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6938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Bernard presentation A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0" y="0"/>
            <a:ext cx="4564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88 Tawny Owl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381750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9" fill="hold"/>
                                        <p:tgtEl>
                                          <p:spTgt spid="8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litter_layer_and_v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Bernard presentation A 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peckforton hall f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12700" y="6105490"/>
            <a:ext cx="896461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000" dirty="0">
                <a:latin typeface="Garamond" pitchFamily="18" charset="0"/>
              </a:rPr>
              <a:t>I</a:t>
            </a:r>
            <a:r>
              <a:rPr lang="en-GB" altLang="en-US" sz="2000" dirty="0" smtClean="0">
                <a:latin typeface="Garamond" pitchFamily="18" charset="0"/>
              </a:rPr>
              <a:t>n </a:t>
            </a:r>
            <a:r>
              <a:rPr lang="en-GB" altLang="en-US" sz="2000" dirty="0">
                <a:latin typeface="Garamond" pitchFamily="18" charset="0"/>
              </a:rPr>
              <a:t>mid 1990’s the owl population was </a:t>
            </a:r>
            <a:r>
              <a:rPr lang="en-GB" altLang="en-US" sz="2000" dirty="0" smtClean="0">
                <a:latin typeface="Garamond" pitchFamily="18" charset="0"/>
              </a:rPr>
              <a:t>still in </a:t>
            </a:r>
            <a:r>
              <a:rPr lang="en-GB" altLang="en-US" sz="2000" dirty="0">
                <a:latin typeface="Garamond" pitchFamily="18" charset="0"/>
              </a:rPr>
              <a:t>serious decline due to no suitable habitat or </a:t>
            </a:r>
            <a:r>
              <a:rPr lang="en-GB" altLang="en-US" sz="2000" dirty="0" smtClean="0">
                <a:latin typeface="Garamond" pitchFamily="18" charset="0"/>
              </a:rPr>
              <a:t>breeding places.</a:t>
            </a:r>
            <a:endParaRPr lang="en-US" altLang="en-US" sz="2000" dirty="0"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owls 2008 043"/>
          <p:cNvPicPr>
            <a:picLocks noChangeAspect="1" noChangeArrowheads="1"/>
          </p:cNvPicPr>
          <p:nvPr/>
        </p:nvPicPr>
        <p:blipFill>
          <a:blip r:embed="rId3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27000"/>
            <a:ext cx="936104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8893175" cy="792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4000" b="1" smtClean="0">
                <a:solidFill>
                  <a:schemeClr val="bg1"/>
                </a:solidFill>
              </a:rPr>
              <a:t>The Broxton  Barn Owl Group </a:t>
            </a:r>
          </a:p>
          <a:p>
            <a:pPr eaLnBrk="1" hangingPunct="1">
              <a:lnSpc>
                <a:spcPct val="90000"/>
              </a:lnSpc>
            </a:pPr>
            <a:r>
              <a:rPr lang="en-GB" altLang="en-US" sz="4000" b="1" smtClean="0">
                <a:solidFill>
                  <a:schemeClr val="bg1"/>
                </a:solidFill>
              </a:rPr>
              <a:t>(BBOG)</a:t>
            </a:r>
            <a:endParaRPr lang="en-US" altLang="en-US" sz="4000" b="1" smtClean="0">
              <a:solidFill>
                <a:schemeClr val="bg1"/>
              </a:solidFill>
            </a:endParaRPr>
          </a:p>
        </p:txBody>
      </p:sp>
      <p:sp>
        <p:nvSpPr>
          <p:cNvPr id="47108" name="Rectangle 6"/>
          <p:cNvSpPr>
            <a:spLocks noChangeArrowheads="1"/>
          </p:cNvSpPr>
          <p:nvPr/>
        </p:nvSpPr>
        <p:spPr bwMode="auto">
          <a:xfrm>
            <a:off x="-108520" y="1844824"/>
            <a:ext cx="9361040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800" dirty="0">
                <a:solidFill>
                  <a:schemeClr val="bg1"/>
                </a:solidFill>
              </a:rPr>
              <a:t> 1993-4 survey recorded only 6 breeding pairs in Cheshire</a:t>
            </a:r>
          </a:p>
          <a:p>
            <a:pPr eaLnBrk="1" hangingPunct="1">
              <a:buFontTx/>
              <a:buChar char="•"/>
            </a:pPr>
            <a:endParaRPr lang="en-GB" altLang="en-US" sz="2800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•"/>
            </a:pPr>
            <a:r>
              <a:rPr lang="en-GB" altLang="en-US" sz="2800" dirty="0">
                <a:solidFill>
                  <a:schemeClr val="bg1"/>
                </a:solidFill>
              </a:rPr>
              <a:t>  </a:t>
            </a:r>
            <a:r>
              <a:rPr lang="en-GB" altLang="en-US" sz="2800" dirty="0" smtClean="0">
                <a:solidFill>
                  <a:schemeClr val="bg1"/>
                </a:solidFill>
              </a:rPr>
              <a:t>BBOG </a:t>
            </a:r>
            <a:r>
              <a:rPr lang="en-GB" altLang="en-US" sz="2800" dirty="0">
                <a:solidFill>
                  <a:schemeClr val="bg1"/>
                </a:solidFill>
              </a:rPr>
              <a:t>was </a:t>
            </a:r>
            <a:r>
              <a:rPr lang="en-GB" altLang="en-US" sz="2800" dirty="0" smtClean="0">
                <a:solidFill>
                  <a:schemeClr val="bg1"/>
                </a:solidFill>
              </a:rPr>
              <a:t>formed </a:t>
            </a:r>
            <a:r>
              <a:rPr lang="en-GB" altLang="en-US" sz="2800" dirty="0">
                <a:solidFill>
                  <a:schemeClr val="bg1"/>
                </a:solidFill>
              </a:rPr>
              <a:t>in </a:t>
            </a:r>
            <a:r>
              <a:rPr lang="en-GB" altLang="en-US" sz="2800" dirty="0" smtClean="0">
                <a:solidFill>
                  <a:schemeClr val="bg1"/>
                </a:solidFill>
              </a:rPr>
              <a:t>1995 by a group of 6 people </a:t>
            </a:r>
            <a:br>
              <a:rPr lang="en-GB" altLang="en-US" sz="2800" dirty="0" smtClean="0">
                <a:solidFill>
                  <a:schemeClr val="bg1"/>
                </a:solidFill>
              </a:rPr>
            </a:br>
            <a:r>
              <a:rPr lang="en-GB" altLang="en-US" sz="2800" dirty="0" smtClean="0">
                <a:solidFill>
                  <a:schemeClr val="bg1"/>
                </a:solidFill>
              </a:rPr>
              <a:t>  from </a:t>
            </a:r>
            <a:r>
              <a:rPr lang="en-GB" altLang="en-US" sz="2800" dirty="0">
                <a:solidFill>
                  <a:schemeClr val="bg1"/>
                </a:solidFill>
              </a:rPr>
              <a:t>the </a:t>
            </a:r>
            <a:r>
              <a:rPr lang="en-GB" altLang="en-US" sz="2800" dirty="0" err="1">
                <a:solidFill>
                  <a:schemeClr val="bg1"/>
                </a:solidFill>
              </a:rPr>
              <a:t>Burwardsley</a:t>
            </a:r>
            <a:r>
              <a:rPr lang="en-GB" altLang="en-US" sz="2800" dirty="0">
                <a:solidFill>
                  <a:schemeClr val="bg1"/>
                </a:solidFill>
              </a:rPr>
              <a:t> / Broxton </a:t>
            </a:r>
            <a:r>
              <a:rPr lang="en-GB" altLang="en-US" sz="2800" dirty="0" smtClean="0">
                <a:solidFill>
                  <a:schemeClr val="bg1"/>
                </a:solidFill>
              </a:rPr>
              <a:t>area</a:t>
            </a:r>
          </a:p>
          <a:p>
            <a:pPr marL="457200" lvl="1" indent="0" eaLnBrk="1" hangingPunct="1">
              <a:buNone/>
            </a:pPr>
            <a:endParaRPr lang="en-GB" altLang="en-US" sz="2800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•"/>
            </a:pPr>
            <a:r>
              <a:rPr lang="en-GB" altLang="en-US" sz="2800" dirty="0">
                <a:solidFill>
                  <a:schemeClr val="bg1"/>
                </a:solidFill>
              </a:rPr>
              <a:t>  Construction &amp; provision of homes for the </a:t>
            </a:r>
            <a:r>
              <a:rPr lang="en-GB" altLang="en-US" sz="2800" dirty="0" smtClean="0">
                <a:solidFill>
                  <a:schemeClr val="bg1"/>
                </a:solidFill>
              </a:rPr>
              <a:t>Owls</a:t>
            </a:r>
          </a:p>
          <a:p>
            <a:pPr lvl="1" eaLnBrk="1" hangingPunct="1">
              <a:buFontTx/>
              <a:buChar char="•"/>
            </a:pPr>
            <a:endParaRPr lang="en-GB" altLang="en-US" sz="2800" dirty="0">
              <a:solidFill>
                <a:schemeClr val="bg1"/>
              </a:solidFill>
            </a:endParaRPr>
          </a:p>
          <a:p>
            <a:pPr lvl="1" eaLnBrk="1" hangingPunct="1">
              <a:buFontTx/>
              <a:buChar char="•"/>
            </a:pPr>
            <a:r>
              <a:rPr lang="en-GB" altLang="en-US" sz="2800" dirty="0">
                <a:solidFill>
                  <a:schemeClr val="bg1"/>
                </a:solidFill>
              </a:rPr>
              <a:t>  </a:t>
            </a:r>
            <a:r>
              <a:rPr lang="en-GB" altLang="en-US" sz="2800" dirty="0" smtClean="0">
                <a:solidFill>
                  <a:schemeClr val="bg1"/>
                </a:solidFill>
              </a:rPr>
              <a:t>Required the support</a:t>
            </a:r>
            <a:r>
              <a:rPr lang="en-GB" altLang="en-US" sz="2800" dirty="0" smtClean="0">
                <a:solidFill>
                  <a:schemeClr val="bg1"/>
                </a:solidFill>
              </a:rPr>
              <a:t> </a:t>
            </a:r>
            <a:r>
              <a:rPr lang="en-GB" altLang="en-US" sz="2800" dirty="0">
                <a:solidFill>
                  <a:schemeClr val="bg1"/>
                </a:solidFill>
              </a:rPr>
              <a:t>of </a:t>
            </a:r>
            <a:r>
              <a:rPr lang="en-GB" altLang="en-US" sz="2800" dirty="0" smtClean="0">
                <a:solidFill>
                  <a:schemeClr val="bg1"/>
                </a:solidFill>
              </a:rPr>
              <a:t>farmers </a:t>
            </a:r>
            <a:r>
              <a:rPr lang="en-GB" altLang="en-US" sz="2800" dirty="0">
                <a:solidFill>
                  <a:schemeClr val="bg1"/>
                </a:solidFill>
              </a:rPr>
              <a:t>and landowners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8" descr="owls 2008 043"/>
          <p:cNvPicPr>
            <a:picLocks noChangeAspect="1" noChangeArrowheads="1"/>
          </p:cNvPicPr>
          <p:nvPr/>
        </p:nvPicPr>
        <p:blipFill>
          <a:blip r:embed="rId3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127000"/>
            <a:ext cx="9144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5900" y="0"/>
            <a:ext cx="8316913" cy="792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3200" b="1" smtClean="0">
                <a:solidFill>
                  <a:schemeClr val="bg1"/>
                </a:solidFill>
              </a:rPr>
              <a:t>BBOG Objective</a:t>
            </a:r>
            <a:endParaRPr lang="en-US" altLang="en-US" sz="3200" b="1" smtClean="0">
              <a:solidFill>
                <a:schemeClr val="bg1"/>
              </a:solidFill>
            </a:endParaRP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-36513" y="836613"/>
            <a:ext cx="9288463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None/>
            </a:pPr>
            <a:r>
              <a:rPr lang="en-GB" altLang="en-US" sz="2800">
                <a:solidFill>
                  <a:schemeClr val="bg1"/>
                </a:solidFill>
              </a:rPr>
              <a:t>  In partnership with the farmers and landowners, to  </a:t>
            </a:r>
            <a:br>
              <a:rPr lang="en-GB" altLang="en-US" sz="2800">
                <a:solidFill>
                  <a:schemeClr val="bg1"/>
                </a:solidFill>
              </a:rPr>
            </a:br>
            <a:r>
              <a:rPr lang="en-GB" altLang="en-US" sz="2800">
                <a:solidFill>
                  <a:schemeClr val="bg1"/>
                </a:solidFill>
              </a:rPr>
              <a:t>  ensure a long term future for the Barn Owl in </a:t>
            </a:r>
            <a:br>
              <a:rPr lang="en-GB" altLang="en-US" sz="2800">
                <a:solidFill>
                  <a:schemeClr val="bg1"/>
                </a:solidFill>
              </a:rPr>
            </a:br>
            <a:r>
              <a:rPr lang="en-GB" altLang="en-US" sz="2800">
                <a:solidFill>
                  <a:schemeClr val="bg1"/>
                </a:solidFill>
              </a:rPr>
              <a:t>  Cheshire </a:t>
            </a:r>
          </a:p>
          <a:p>
            <a:pPr eaLnBrk="1" hangingPunct="1">
              <a:buFontTx/>
              <a:buNone/>
            </a:pPr>
            <a:r>
              <a:rPr lang="en-GB" altLang="en-US" sz="2800">
                <a:solidFill>
                  <a:schemeClr val="bg1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en-GB" altLang="en-US" sz="2800">
                <a:solidFill>
                  <a:schemeClr val="bg1"/>
                </a:solidFill>
              </a:rPr>
              <a:t>  All volunteers give their time and services free of charge</a:t>
            </a:r>
          </a:p>
          <a:p>
            <a:pPr eaLnBrk="1" hangingPunct="1">
              <a:buFontTx/>
              <a:buNone/>
            </a:pPr>
            <a:r>
              <a:rPr lang="en-GB" altLang="en-US" sz="2800">
                <a:solidFill>
                  <a:schemeClr val="bg1"/>
                </a:solidFill>
              </a:rPr>
              <a:t>  </a:t>
            </a:r>
          </a:p>
          <a:p>
            <a:pPr eaLnBrk="1" hangingPunct="1">
              <a:buFontTx/>
              <a:buNone/>
            </a:pPr>
            <a:r>
              <a:rPr lang="en-GB" altLang="en-US" sz="2800">
                <a:solidFill>
                  <a:schemeClr val="bg1"/>
                </a:solidFill>
              </a:rPr>
              <a:t>  Funding for materials through donations and grants.</a:t>
            </a:r>
          </a:p>
        </p:txBody>
      </p:sp>
      <p:sp>
        <p:nvSpPr>
          <p:cNvPr id="48133" name="Rectangle 6"/>
          <p:cNvSpPr>
            <a:spLocks noChangeArrowheads="1"/>
          </p:cNvSpPr>
          <p:nvPr/>
        </p:nvSpPr>
        <p:spPr bwMode="auto">
          <a:xfrm>
            <a:off x="323850" y="4365625"/>
            <a:ext cx="831691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3200">
                <a:solidFill>
                  <a:schemeClr val="bg1"/>
                </a:solidFill>
              </a:rPr>
              <a:t>What do we get out of this?</a:t>
            </a:r>
            <a:endParaRPr lang="en-US" altLang="en-US" sz="3200">
              <a:solidFill>
                <a:schemeClr val="bg1"/>
              </a:solidFill>
            </a:endParaRPr>
          </a:p>
        </p:txBody>
      </p:sp>
      <p:sp>
        <p:nvSpPr>
          <p:cNvPr id="787463" name="Rectangle 7"/>
          <p:cNvSpPr>
            <a:spLocks noChangeArrowheads="1"/>
          </p:cNvSpPr>
          <p:nvPr/>
        </p:nvSpPr>
        <p:spPr bwMode="auto">
          <a:xfrm>
            <a:off x="1331913" y="6353175"/>
            <a:ext cx="698658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GB" altLang="en-US" sz="2800">
                <a:solidFill>
                  <a:srgbClr val="FF0000"/>
                </a:solidFill>
              </a:rPr>
              <a:t>A year in the life of BBOG member</a:t>
            </a:r>
            <a:endParaRPr lang="en-US" altLang="en-US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7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7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746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more autumn 08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6" descr="Barn Owl misc April 06 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97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Barn Owl misc April 06 0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097213"/>
            <a:ext cx="504031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owlbox woody bullfinch 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36" y="0"/>
            <a:ext cx="91712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6084888" y="620713"/>
            <a:ext cx="25923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1">
                <a:solidFill>
                  <a:srgbClr val="000000"/>
                </a:solidFill>
                <a:latin typeface="Garamond" pitchFamily="18" charset="0"/>
              </a:rPr>
              <a:t>The “B” Team at work </a:t>
            </a:r>
            <a:endParaRPr lang="en-US" altLang="en-US" sz="1800" b="1">
              <a:solidFill>
                <a:srgbClr val="000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owlbox woody bullfinch 1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85113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4" descr="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221162"/>
            <a:ext cx="40671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Bernard presentation A 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-100013"/>
            <a:ext cx="4572000" cy="705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87 Little Owl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381328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39" fill="hold"/>
                                        <p:tgtEl>
                                          <p:spTgt spid="6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4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6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450" y="2524125"/>
            <a:ext cx="5216525" cy="44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4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825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owlbox woody bullfinch 1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owlbox woody bullfinch 1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" y="0"/>
            <a:ext cx="9136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85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763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36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133600"/>
            <a:ext cx="4751387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6011863" y="333375"/>
            <a:ext cx="18002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>
                <a:latin typeface="Garamond" pitchFamily="18" charset="0"/>
              </a:rPr>
              <a:t>Quality Control </a:t>
            </a:r>
            <a:endParaRPr lang="en-US" altLang="en-US" sz="1800"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Bernard presentation A 0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6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861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Bernard presentation A 0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89 Long-eared Owl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165304"/>
            <a:ext cx="244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9" fill="hold"/>
                                        <p:tgtEl>
                                          <p:spTgt spid="7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tree b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0"/>
            <a:ext cx="9251950" cy="693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Bernard presentation A 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39641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 descr="Meadowbank owl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4663" y="2706688"/>
            <a:ext cx="4859337" cy="4151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43" name="Picture 5" descr="Breeding p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5364163" y="549275"/>
            <a:ext cx="39957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>
                <a:latin typeface="Garamond" pitchFamily="18" charset="0"/>
              </a:rPr>
              <a:t>If we are really lucky the owls move in </a:t>
            </a:r>
            <a:endParaRPr lang="en-US" altLang="en-US" sz="1800"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255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stevengra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25195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6" descr="5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 descr="6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00213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5795963" y="109538"/>
            <a:ext cx="2374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>
                <a:latin typeface="Garamond" pitchFamily="18" charset="0"/>
              </a:rPr>
              <a:t>Trapping the Owls </a:t>
            </a:r>
            <a:endParaRPr lang="en-US" altLang="en-US" sz="1800">
              <a:latin typeface="Garamond" pitchFamily="18" charset="0"/>
            </a:endParaRPr>
          </a:p>
        </p:txBody>
      </p:sp>
      <p:pic>
        <p:nvPicPr>
          <p:cNvPr id="63493" name="Picture 8" descr="8r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43561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6" descr="After noon nap ! 3 baby Ow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" y="3400524"/>
            <a:ext cx="5148262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5" descr="Box 28 Jun 2002 Showing  2nd clutch of 5 eggs &amp; remains #d7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42171"/>
            <a:ext cx="4572000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 descr="100-0026_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7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3" descr="15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72"/>
            <a:ext cx="9144000" cy="6899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16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barn owls ringing 25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ernard presentation A 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788"/>
            <a:ext cx="9575800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86 Barn Owl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/>
                </a14:imgProps>
              </a:ext>
            </a:extLst>
          </a:blip>
          <a:stretch>
            <a:fillRect/>
          </a:stretch>
        </p:blipFill>
        <p:spPr>
          <a:xfrm>
            <a:off x="179512" y="6093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17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16"/>
            <a:ext cx="9144000" cy="683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5" name="Picture 6" descr="Owl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" y="-34280"/>
            <a:ext cx="9125024" cy="693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3" descr="17r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Bernard presentation A 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5" descr="DSCF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629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barn owls ringing 25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6625" cy="364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 descr="10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048000"/>
            <a:ext cx="5292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5"/>
          <p:cNvSpPr txBox="1">
            <a:spLocks noChangeArrowheads="1"/>
          </p:cNvSpPr>
          <p:nvPr/>
        </p:nvSpPr>
        <p:spPr bwMode="auto">
          <a:xfrm>
            <a:off x="5148263" y="765175"/>
            <a:ext cx="3240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>
                <a:latin typeface="Garamond" pitchFamily="18" charset="0"/>
              </a:rPr>
              <a:t>Be very aware of mother owls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inging 019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8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61459"/>
            <a:ext cx="9144000" cy="688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23728" y="548680"/>
            <a:ext cx="162021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chemeClr val="bg1"/>
                </a:solidFill>
                <a:latin typeface="Garamond" pitchFamily="18" charset="0"/>
              </a:rPr>
              <a:t>Jackdaws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chemeClr val="bg1"/>
                </a:solidFill>
                <a:latin typeface="Garamond" pitchFamily="18" charset="0"/>
              </a:rPr>
              <a:t>Squirrels</a:t>
            </a:r>
          </a:p>
        </p:txBody>
      </p:sp>
      <p:pic>
        <p:nvPicPr>
          <p:cNvPr id="8" name="Picture 4" descr="19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48" y="3429000"/>
            <a:ext cx="4608512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5" descr="19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8" descr="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2565400"/>
            <a:ext cx="507365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4" name="Text Box 10"/>
          <p:cNvSpPr txBox="1">
            <a:spLocks noChangeArrowheads="1"/>
          </p:cNvSpPr>
          <p:nvPr/>
        </p:nvSpPr>
        <p:spPr bwMode="auto">
          <a:xfrm>
            <a:off x="395288" y="4005263"/>
            <a:ext cx="2663825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dirty="0">
                <a:latin typeface="Garamond" pitchFamily="18" charset="0"/>
              </a:rPr>
              <a:t>Stock Doves</a:t>
            </a: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en-GB" altLang="en-US" sz="1800" dirty="0">
                <a:latin typeface="Garamond" pitchFamily="18" charset="0"/>
              </a:rPr>
              <a:t>Kestrels</a:t>
            </a:r>
            <a:endParaRPr lang="en-US" altLang="en-US" sz="1800" dirty="0">
              <a:latin typeface="Garamond" pitchFamily="18" charset="0"/>
            </a:endParaRPr>
          </a:p>
          <a:p>
            <a:pPr>
              <a:spcBef>
                <a:spcPct val="50000"/>
              </a:spcBef>
              <a:buClrTx/>
              <a:buSzTx/>
              <a:buNone/>
            </a:pPr>
            <a:r>
              <a:rPr lang="en-GB" altLang="en-US" sz="1800" dirty="0">
                <a:latin typeface="Garamond" pitchFamily="18" charset="0"/>
              </a:rPr>
              <a:t>Tawny Owls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dirty="0" smtClean="0">
                <a:latin typeface="Garamond" pitchFamily="18" charset="0"/>
              </a:rPr>
              <a:t>Little </a:t>
            </a:r>
            <a:r>
              <a:rPr lang="en-GB" altLang="en-US" sz="1800" dirty="0">
                <a:latin typeface="Garamond" pitchFamily="18" charset="0"/>
              </a:rPr>
              <a:t>Owls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dirty="0" smtClean="0">
                <a:latin typeface="Garamond" pitchFamily="18" charset="0"/>
              </a:rPr>
              <a:t>Mandarin Ducks</a:t>
            </a:r>
            <a:endParaRPr lang="en-GB" altLang="en-US" sz="1800" dirty="0">
              <a:latin typeface="Garamond" pitchFamily="18" charset="0"/>
            </a:endParaRPr>
          </a:p>
        </p:txBody>
      </p:sp>
      <p:sp>
        <p:nvSpPr>
          <p:cNvPr id="76805" name="Text Box 11"/>
          <p:cNvSpPr txBox="1">
            <a:spLocks noChangeArrowheads="1"/>
          </p:cNvSpPr>
          <p:nvPr/>
        </p:nvSpPr>
        <p:spPr bwMode="auto">
          <a:xfrm>
            <a:off x="5867400" y="476250"/>
            <a:ext cx="2663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1" dirty="0">
                <a:latin typeface="Garamond" pitchFamily="18" charset="0"/>
              </a:rPr>
              <a:t>To ring or not to ring?</a:t>
            </a:r>
            <a:endParaRPr lang="en-US" altLang="en-US" sz="1800" b="1" dirty="0">
              <a:latin typeface="Garamond" pitchFamily="18" charset="0"/>
            </a:endParaRPr>
          </a:p>
        </p:txBody>
      </p:sp>
      <p:sp>
        <p:nvSpPr>
          <p:cNvPr id="76806" name="AutoShape 12"/>
          <p:cNvSpPr>
            <a:spLocks noChangeArrowheads="1"/>
          </p:cNvSpPr>
          <p:nvPr/>
        </p:nvSpPr>
        <p:spPr bwMode="auto">
          <a:xfrm rot="-2806288">
            <a:off x="6673850" y="2506663"/>
            <a:ext cx="1584325" cy="260350"/>
          </a:xfrm>
          <a:prstGeom prst="leftArrow">
            <a:avLst>
              <a:gd name="adj1" fmla="val 50000"/>
              <a:gd name="adj2" fmla="val 15213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GB" altLang="en-US" sz="1800">
              <a:latin typeface="Garamond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884368" y="1628800"/>
            <a:ext cx="10081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 b="1" dirty="0" smtClean="0">
                <a:latin typeface="Garamond" pitchFamily="18" charset="0"/>
              </a:rPr>
              <a:t>Buzzard</a:t>
            </a:r>
            <a:endParaRPr lang="en-US" altLang="en-US" sz="1800" b="1" dirty="0"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Barn%20Owl%2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4450"/>
            <a:ext cx="6840537" cy="684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7956550" y="4581525"/>
            <a:ext cx="11874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1800">
                <a:latin typeface="Garamond" pitchFamily="18" charset="0"/>
              </a:rPr>
              <a:t>So lets take a closer look at the Barn Owl</a:t>
            </a:r>
            <a:endParaRPr lang="en-US" altLang="en-US" sz="1800">
              <a:latin typeface="Garamond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Kestrel%2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taw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P7100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267825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Ringing 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Shady Oak 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kestr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strel Ringing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80628"/>
            <a:ext cx="9036496" cy="677737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DSC009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333375"/>
            <a:ext cx="5767388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18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Sept06TheGrangeVIDEO 00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80628"/>
            <a:ext cx="8928992" cy="66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627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100-0017_IM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96319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Ringing 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42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Ringing 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0425"/>
            <a:ext cx="4572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Ringing 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-22200"/>
            <a:ext cx="460851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41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rn Owl video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34634"/>
            <a:ext cx="8712968" cy="653472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7" descr="owls 2008 043"/>
          <p:cNvPicPr>
            <a:picLocks noChangeAspect="1" noChangeArrowheads="1"/>
          </p:cNvPicPr>
          <p:nvPr/>
        </p:nvPicPr>
        <p:blipFill>
          <a:blip r:embed="rId3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15900" y="0"/>
            <a:ext cx="8316913" cy="792163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3200" smtClean="0">
                <a:solidFill>
                  <a:schemeClr val="tx2"/>
                </a:solidFill>
              </a:rPr>
              <a:t>Why are we doing this work?.</a:t>
            </a:r>
            <a:endParaRPr lang="en-US" altLang="en-US" sz="3200" smtClean="0">
              <a:solidFill>
                <a:schemeClr val="tx2"/>
              </a:solidFill>
            </a:endParaRPr>
          </a:p>
        </p:txBody>
      </p:sp>
      <p:pic>
        <p:nvPicPr>
          <p:cNvPr id="6" name="Picture 8" descr="Bernard presentation A 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805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8294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7" descr="owls 2008 043"/>
          <p:cNvPicPr>
            <a:picLocks noChangeAspect="1" noChangeArrowheads="1"/>
          </p:cNvPicPr>
          <p:nvPr/>
        </p:nvPicPr>
        <p:blipFill>
          <a:blip r:embed="rId3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15900" y="0"/>
            <a:ext cx="8316913" cy="792163"/>
          </a:xfrm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3200" smtClean="0">
                <a:solidFill>
                  <a:schemeClr val="tx2"/>
                </a:solidFill>
              </a:rPr>
              <a:t>Why are we doing this work?.</a:t>
            </a:r>
            <a:endParaRPr lang="en-US" altLang="en-US" sz="3200" smtClean="0">
              <a:solidFill>
                <a:schemeClr val="tx2"/>
              </a:solidFill>
            </a:endParaRPr>
          </a:p>
        </p:txBody>
      </p:sp>
      <p:sp>
        <p:nvSpPr>
          <p:cNvPr id="88068" name="Text Box 5"/>
          <p:cNvSpPr txBox="1">
            <a:spLocks noChangeArrowheads="1"/>
          </p:cNvSpPr>
          <p:nvPr/>
        </p:nvSpPr>
        <p:spPr bwMode="auto">
          <a:xfrm>
            <a:off x="1042988" y="0"/>
            <a:ext cx="76334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4000" b="1" dirty="0" smtClean="0">
                <a:solidFill>
                  <a:schemeClr val="bg1"/>
                </a:solidFill>
                <a:latin typeface="Garamond" pitchFamily="18" charset="0"/>
              </a:rPr>
              <a:t>Have </a:t>
            </a:r>
            <a:r>
              <a:rPr lang="en-GB" altLang="en-US" sz="4000" b="1" dirty="0">
                <a:solidFill>
                  <a:schemeClr val="bg1"/>
                </a:solidFill>
                <a:latin typeface="Garamond" pitchFamily="18" charset="0"/>
              </a:rPr>
              <a:t>we </a:t>
            </a:r>
            <a:r>
              <a:rPr lang="en-GB" altLang="en-US" sz="4000" b="1" dirty="0" smtClean="0">
                <a:solidFill>
                  <a:schemeClr val="bg1"/>
                </a:solidFill>
                <a:latin typeface="Garamond" pitchFamily="18" charset="0"/>
              </a:rPr>
              <a:t>made a </a:t>
            </a:r>
            <a:r>
              <a:rPr lang="en-GB" altLang="en-US" sz="4000" b="1" dirty="0" err="1" smtClean="0">
                <a:solidFill>
                  <a:schemeClr val="bg1"/>
                </a:solidFill>
                <a:latin typeface="Garamond" pitchFamily="18" charset="0"/>
              </a:rPr>
              <a:t>diffference</a:t>
            </a:r>
            <a:r>
              <a:rPr lang="en-GB" altLang="en-US" sz="4000" b="1" dirty="0">
                <a:solidFill>
                  <a:schemeClr val="bg1"/>
                </a:solidFill>
                <a:latin typeface="Garamond" pitchFamily="18" charset="0"/>
              </a:rPr>
              <a:t>?</a:t>
            </a:r>
            <a:endParaRPr lang="en-GB" altLang="en-US" sz="4000" b="1" dirty="0">
              <a:latin typeface="Garamond" pitchFamily="18" charset="0"/>
            </a:endParaRPr>
          </a:p>
        </p:txBody>
      </p:sp>
      <p:pic>
        <p:nvPicPr>
          <p:cNvPr id="88069" name="Picture 6" descr="Bernard presentation A 0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92150"/>
            <a:ext cx="9107487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7" descr="owls 2008 043"/>
          <p:cNvPicPr>
            <a:picLocks noChangeAspect="1" noChangeArrowheads="1"/>
          </p:cNvPicPr>
          <p:nvPr/>
        </p:nvPicPr>
        <p:blipFill>
          <a:blip r:embed="rId3">
            <a:lum bright="40000" contrast="-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"/>
            <a:ext cx="9180513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15900" y="0"/>
            <a:ext cx="8316913" cy="792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GB" altLang="en-US" sz="3200" smtClean="0">
                <a:solidFill>
                  <a:schemeClr val="tx2"/>
                </a:solidFill>
              </a:rPr>
              <a:t>Why are we doing this work?.</a:t>
            </a:r>
            <a:endParaRPr lang="en-US" altLang="en-US" sz="3200" smtClean="0">
              <a:solidFill>
                <a:schemeClr val="tx2"/>
              </a:solidFill>
            </a:endParaRPr>
          </a:p>
        </p:txBody>
      </p:sp>
      <p:pic>
        <p:nvPicPr>
          <p:cNvPr id="6" name="Picture 6" descr="Bernard presentation A 04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568" y="1700808"/>
            <a:ext cx="4932040" cy="4619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6" descr="Barn Owl misc April 06 0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5508625" cy="4780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1" y="1947862"/>
            <a:ext cx="5328592" cy="2962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1920" cy="67247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67944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altLang="en-US" sz="2400" b="1" dirty="0"/>
              <a:t>We believe we are making a difference, but there is still more to do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4788024" y="980728"/>
            <a:ext cx="365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3200" b="1" dirty="0" smtClean="0"/>
              <a:t>Cheshire Summary</a:t>
            </a:r>
            <a:endParaRPr lang="en-GB" sz="3200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427984" y="38100"/>
            <a:ext cx="453650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800" b="1" dirty="0" smtClean="0">
                <a:latin typeface="Garamond" pitchFamily="18" charset="0"/>
              </a:rPr>
              <a:t>Have </a:t>
            </a:r>
            <a:r>
              <a:rPr lang="en-GB" altLang="en-US" sz="2800" b="1" dirty="0">
                <a:latin typeface="Garamond" pitchFamily="18" charset="0"/>
              </a:rPr>
              <a:t>we </a:t>
            </a:r>
            <a:r>
              <a:rPr lang="en-GB" altLang="en-US" sz="2800" b="1" dirty="0" smtClean="0">
                <a:latin typeface="Garamond" pitchFamily="18" charset="0"/>
              </a:rPr>
              <a:t>made a </a:t>
            </a:r>
            <a:r>
              <a:rPr lang="en-GB" altLang="en-US" sz="2800" b="1" dirty="0" smtClean="0">
                <a:latin typeface="Garamond" pitchFamily="18" charset="0"/>
              </a:rPr>
              <a:t>difference?</a:t>
            </a:r>
            <a:endParaRPr lang="en-GB" altLang="en-US" sz="2800" b="1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7073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owls 2008 043"/>
          <p:cNvPicPr>
            <a:picLocks noChangeAspect="1" noChangeArrowheads="1"/>
          </p:cNvPicPr>
          <p:nvPr/>
        </p:nvPicPr>
        <p:blipFill>
          <a:blip r:embed="rId4">
            <a:lum bright="36000" contrast="-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127000"/>
            <a:ext cx="9144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92150"/>
            <a:ext cx="8153400" cy="652463"/>
          </a:xfrm>
        </p:spPr>
        <p:txBody>
          <a:bodyPr/>
          <a:lstStyle/>
          <a:p>
            <a:pPr algn="ctr" eaLnBrk="1" hangingPunct="1"/>
            <a:r>
              <a:rPr lang="en-GB" altLang="en-US" sz="3600" b="1" smtClean="0">
                <a:solidFill>
                  <a:schemeClr val="bg1"/>
                </a:solidFill>
              </a:rPr>
              <a:t>Pulli Ringed</a:t>
            </a:r>
            <a:endParaRPr lang="en-US" altLang="en-US" sz="3600" b="1" smtClean="0">
              <a:solidFill>
                <a:schemeClr val="bg1"/>
              </a:solidFill>
            </a:endParaRPr>
          </a:p>
        </p:txBody>
      </p:sp>
      <p:graphicFrame>
        <p:nvGraphicFramePr>
          <p:cNvPr id="9011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95288" y="981075"/>
          <a:ext cx="8497887" cy="498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44" name="Chart" r:id="rId5" imgW="6096075" imgH="4057642" progId="MSGraph.Chart.8">
                  <p:embed followColorScheme="full"/>
                </p:oleObj>
              </mc:Choice>
              <mc:Fallback>
                <p:oleObj name="Chart" r:id="rId5" imgW="6096075" imgH="4057642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981075"/>
                        <a:ext cx="8497887" cy="4986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117" name="Rectangle 4"/>
          <p:cNvSpPr>
            <a:spLocks noChangeArrowheads="1"/>
          </p:cNvSpPr>
          <p:nvPr/>
        </p:nvSpPr>
        <p:spPr bwMode="auto">
          <a:xfrm>
            <a:off x="468313" y="0"/>
            <a:ext cx="81534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400" b="1">
                <a:solidFill>
                  <a:schemeClr val="bg1"/>
                </a:solidFill>
                <a:latin typeface="Times New Roman" pitchFamily="18" charset="0"/>
              </a:rPr>
              <a:t>Autumn 2010 Review</a:t>
            </a:r>
            <a:endParaRPr lang="en-US" altLang="en-US" sz="440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7704138" y="6237288"/>
            <a:ext cx="1763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latin typeface="Garamond" pitchFamily="18" charset="0"/>
              </a:rPr>
              <a:t>Finally…</a:t>
            </a:r>
            <a:endParaRPr lang="en-US" altLang="en-US" sz="2400" b="1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250825" y="5805488"/>
            <a:ext cx="88931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800" b="1">
                <a:solidFill>
                  <a:srgbClr val="000000"/>
                </a:solidFill>
                <a:latin typeface="Garamond" pitchFamily="18" charset="0"/>
              </a:rPr>
              <a:t>We believe we are making a difference, but there is still more to do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6" descr="owls 2008 043"/>
          <p:cNvPicPr>
            <a:picLocks noChangeAspect="1" noChangeArrowheads="1"/>
          </p:cNvPicPr>
          <p:nvPr/>
        </p:nvPicPr>
        <p:blipFill>
          <a:blip r:embed="rId3">
            <a:lum bright="36000" contrast="-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-127000"/>
            <a:ext cx="9144000" cy="69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Rectangle 4"/>
          <p:cNvSpPr>
            <a:spLocks noChangeArrowheads="1"/>
          </p:cNvSpPr>
          <p:nvPr/>
        </p:nvSpPr>
        <p:spPr bwMode="auto">
          <a:xfrm>
            <a:off x="468313" y="0"/>
            <a:ext cx="815340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  <a:latin typeface="Times New Roman" pitchFamily="18" charset="0"/>
              </a:rPr>
              <a:t>Autumn </a:t>
            </a:r>
            <a:r>
              <a:rPr lang="en-GB" altLang="en-US" sz="4400" b="1" dirty="0" smtClean="0">
                <a:solidFill>
                  <a:schemeClr val="bg1"/>
                </a:solidFill>
                <a:latin typeface="Times New Roman" pitchFamily="18" charset="0"/>
              </a:rPr>
              <a:t>2015 </a:t>
            </a:r>
            <a:r>
              <a:rPr lang="en-GB" altLang="en-US" sz="4400" b="1" dirty="0">
                <a:solidFill>
                  <a:schemeClr val="bg1"/>
                </a:solidFill>
                <a:latin typeface="Times New Roman" pitchFamily="18" charset="0"/>
              </a:rPr>
              <a:t>Review</a:t>
            </a:r>
            <a:endParaRPr lang="en-US" altLang="en-US" sz="44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7704138" y="6237288"/>
            <a:ext cx="17637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400" b="1">
                <a:solidFill>
                  <a:srgbClr val="FF0000"/>
                </a:solidFill>
                <a:latin typeface="Garamond" pitchFamily="18" charset="0"/>
              </a:rPr>
              <a:t>Finally…</a:t>
            </a:r>
            <a:endParaRPr lang="en-US" altLang="en-US" sz="2400" b="1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90119" name="Text Box 7"/>
          <p:cNvSpPr txBox="1">
            <a:spLocks noChangeArrowheads="1"/>
          </p:cNvSpPr>
          <p:nvPr/>
        </p:nvSpPr>
        <p:spPr bwMode="auto">
          <a:xfrm>
            <a:off x="250825" y="5805488"/>
            <a:ext cx="88931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2800" b="1" dirty="0">
                <a:solidFill>
                  <a:srgbClr val="000000"/>
                </a:solidFill>
                <a:latin typeface="Garamond" pitchFamily="18" charset="0"/>
              </a:rPr>
              <a:t>We believe we are making a difference, but there is still more to do</a:t>
            </a: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184276"/>
              </p:ext>
            </p:extLst>
          </p:nvPr>
        </p:nvGraphicFramePr>
        <p:xfrm>
          <a:off x="395536" y="620688"/>
          <a:ext cx="8496944" cy="5108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63114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399387"/>
              </p:ext>
            </p:extLst>
          </p:nvPr>
        </p:nvGraphicFramePr>
        <p:xfrm>
          <a:off x="3" y="0"/>
          <a:ext cx="9143997" cy="6265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0422"/>
                <a:gridCol w="526905"/>
                <a:gridCol w="526905"/>
                <a:gridCol w="526905"/>
                <a:gridCol w="526905"/>
                <a:gridCol w="526905"/>
                <a:gridCol w="526905"/>
                <a:gridCol w="526905"/>
                <a:gridCol w="526905"/>
                <a:gridCol w="526905"/>
                <a:gridCol w="526905"/>
                <a:gridCol w="526905"/>
                <a:gridCol w="526905"/>
                <a:gridCol w="526905"/>
                <a:gridCol w="526905"/>
                <a:gridCol w="526905"/>
              </a:tblGrid>
              <a:tr h="230211">
                <a:tc gridSpan="16">
                  <a:txBody>
                    <a:bodyPr/>
                    <a:lstStyle/>
                    <a:p>
                      <a:pPr algn="ctr" fontAlgn="ctr"/>
                      <a:r>
                        <a:rPr lang="en-GB" sz="1100" u="sng" strike="noStrike">
                          <a:effectLst/>
                        </a:rPr>
                        <a:t>Summary of Breeding Survey </a:t>
                      </a:r>
                      <a:endParaRPr lang="en-GB" sz="1100" b="1" i="0" u="sng" strike="noStrike">
                        <a:solidFill>
                          <a:srgbClr val="FF0000"/>
                        </a:solidFill>
                        <a:effectLst/>
                        <a:latin typeface="Century Schoolbook" panose="02040604050505020304" pitchFamily="18" charset="0"/>
                      </a:endParaRPr>
                    </a:p>
                  </a:txBody>
                  <a:tcPr marL="6765" marR="6765" marT="6766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73090">
                <a:tc>
                  <a:txBody>
                    <a:bodyPr/>
                    <a:lstStyle/>
                    <a:p>
                      <a:pPr algn="l" fontAlgn="ctr"/>
                      <a:endParaRPr lang="en-GB" sz="7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2018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2017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2016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2015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2014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2013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2012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2011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2010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2009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2008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2007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2006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2005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2004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sng" strike="noStrike">
                          <a:effectLst/>
                        </a:rPr>
                        <a:t>Barn Owls:</a:t>
                      </a:r>
                      <a:endParaRPr lang="en-GB" sz="900" b="1" i="0" u="sng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pulli ringed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105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137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120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62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180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198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116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97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127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61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165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130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74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Total nest sites 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49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66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Pulli /nest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2.4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2.8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2.7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4.5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3.05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2.3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2.2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4.7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2.8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*Total no Boxes 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500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472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467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457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443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430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424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405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397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326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303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270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227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194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178</a:t>
                      </a:r>
                      <a:endParaRPr lang="en-GB" sz="9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 adults ringed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adults retrapped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9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3551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sng" strike="noStrike">
                          <a:effectLst/>
                        </a:rPr>
                        <a:t>Other Species:</a:t>
                      </a:r>
                      <a:endParaRPr lang="en-GB" sz="900" b="1" i="0" u="sng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43551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Kestrel pulli ringed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19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59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59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359579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Kestrel adults ringed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-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363491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Kestrel breeding sites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Kestrel pulli/nest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4.4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2.4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3.2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54524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Stock doves Jackdaws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Lots more !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Lots!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Little Owl pulli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-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-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-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5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Tawny Owl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8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Tawny Nests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</a:tr>
              <a:tr h="184116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n-GB" sz="900" u="sng" strike="noStrike">
                          <a:effectLst/>
                        </a:rPr>
                        <a:t>interim 2017 barn owl breeding stats for Cheshire:</a:t>
                      </a:r>
                      <a:endParaRPr lang="en-GB" sz="900" b="1" i="1" u="sng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</a:tr>
              <a:tr h="359579">
                <a:tc>
                  <a:txBody>
                    <a:bodyPr/>
                    <a:lstStyle/>
                    <a:p>
                      <a:pPr algn="l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sng" strike="noStrike">
                          <a:effectLst/>
                        </a:rPr>
                        <a:t>nest sites</a:t>
                      </a:r>
                      <a:endParaRPr lang="en-GB" sz="900" b="1" i="0" u="sng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sng" strike="noStrike">
                          <a:effectLst/>
                        </a:rPr>
                        <a:t>pulli</a:t>
                      </a:r>
                      <a:endParaRPr lang="en-GB" sz="900" b="1" i="0" u="sng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Mid Chesh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102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220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Wirral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36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82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BBOG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49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137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</a:tr>
              <a:tr h="184116">
                <a:tc>
                  <a:txBody>
                    <a:bodyPr/>
                    <a:lstStyle/>
                    <a:p>
                      <a:pPr algn="l" fontAlgn="ctr"/>
                      <a:r>
                        <a:rPr lang="en-GB" sz="900" u="none" strike="noStrike">
                          <a:effectLst/>
                        </a:rPr>
                        <a:t>Totals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187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u="none" strike="noStrike">
                          <a:effectLst/>
                        </a:rPr>
                        <a:t>439</a:t>
                      </a:r>
                      <a:endParaRPr lang="en-GB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765" marR="6765" marT="6766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765" marR="6765" marT="6766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1057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smtClean="0"/>
          </a:p>
        </p:txBody>
      </p:sp>
      <p:pic>
        <p:nvPicPr>
          <p:cNvPr id="91139" name="Picture 4" descr="Meadowbank owl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40" name="Text Box 7"/>
          <p:cNvSpPr txBox="1">
            <a:spLocks noChangeArrowheads="1"/>
          </p:cNvSpPr>
          <p:nvPr/>
        </p:nvSpPr>
        <p:spPr bwMode="auto">
          <a:xfrm>
            <a:off x="611188" y="836613"/>
            <a:ext cx="35274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rgbClr val="FF0000"/>
                </a:solidFill>
                <a:latin typeface="Garamond" pitchFamily="18" charset="0"/>
              </a:rPr>
              <a:t>www.bbog.co.uk</a:t>
            </a:r>
            <a:endParaRPr lang="en-US" altLang="en-US" sz="3200" b="1">
              <a:solidFill>
                <a:srgbClr val="FF0000"/>
              </a:solidFill>
              <a:latin typeface="Garamond" pitchFamily="18" charset="0"/>
            </a:endParaRPr>
          </a:p>
        </p:txBody>
      </p:sp>
      <p:sp>
        <p:nvSpPr>
          <p:cNvPr id="91141" name="Text Box 8"/>
          <p:cNvSpPr txBox="1">
            <a:spLocks noChangeArrowheads="1"/>
          </p:cNvSpPr>
          <p:nvPr/>
        </p:nvSpPr>
        <p:spPr bwMode="auto">
          <a:xfrm>
            <a:off x="646113" y="188913"/>
            <a:ext cx="46466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3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GB" altLang="en-US" sz="3200" b="1">
                <a:solidFill>
                  <a:srgbClr val="000000"/>
                </a:solidFill>
                <a:latin typeface="Garamond" pitchFamily="18" charset="0"/>
              </a:rPr>
              <a:t>Our own Barn Owls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Barn Owl 30th May (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0"/>
            <a:ext cx="4768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w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CNV00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0599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5949950"/>
            <a:ext cx="8153400" cy="652463"/>
          </a:xfrm>
          <a:noFill/>
        </p:spPr>
        <p:txBody>
          <a:bodyPr/>
          <a:lstStyle/>
          <a:p>
            <a:pPr algn="ctr" eaLnBrk="1" hangingPunct="1"/>
            <a:r>
              <a:rPr lang="en-GB" altLang="en-US" smtClean="0"/>
              <a:t>Any questions?</a:t>
            </a:r>
            <a:endParaRPr lang="en-US" altLang="en-US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0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0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0599" grpId="0"/>
    </p:bldLst>
  </p:timing>
</p:sld>
</file>

<file path=ppt/theme/theme1.xml><?xml version="1.0" encoding="utf-8"?>
<a:theme xmlns:a="http://schemas.openxmlformats.org/drawingml/2006/main" name="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4101</TotalTime>
  <Words>697</Words>
  <Application>Microsoft Office PowerPoint</Application>
  <PresentationFormat>On-screen Show (4:3)</PresentationFormat>
  <Paragraphs>387</Paragraphs>
  <Slides>91</Slides>
  <Notes>78</Notes>
  <HiddenSlides>13</HiddenSlides>
  <MMClips>8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3" baseType="lpstr">
      <vt:lpstr>Refined</vt:lpstr>
      <vt:lpstr>Chart</vt:lpstr>
      <vt:lpstr>The Barn Owl                            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PREY SPECIES   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breeding density and distribution of the Barn Owl in England and Wales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Pulli Ringed</vt:lpstr>
      <vt:lpstr>PowerPoint Presentation</vt:lpstr>
      <vt:lpstr>PowerPoint Presentation</vt:lpstr>
      <vt:lpstr>PowerPoint Presentation</vt:lpstr>
      <vt:lpstr>PowerPoint Presentation</vt:lpstr>
      <vt:lpstr>Any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Cheshire Barn Owls</dc:title>
  <dc:creator>User</dc:creator>
  <cp:lastModifiedBy>Chris</cp:lastModifiedBy>
  <cp:revision>190</cp:revision>
  <dcterms:created xsi:type="dcterms:W3CDTF">2006-07-11T20:12:05Z</dcterms:created>
  <dcterms:modified xsi:type="dcterms:W3CDTF">2023-09-07T07:14:44Z</dcterms:modified>
</cp:coreProperties>
</file>